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301" r:id="rId5"/>
    <p:sldId id="278" r:id="rId6"/>
    <p:sldId id="264" r:id="rId7"/>
    <p:sldId id="279" r:id="rId8"/>
    <p:sldId id="282" r:id="rId9"/>
    <p:sldId id="277" r:id="rId10"/>
    <p:sldId id="276" r:id="rId11"/>
    <p:sldId id="286" r:id="rId12"/>
    <p:sldId id="306" r:id="rId13"/>
    <p:sldId id="257" r:id="rId14"/>
    <p:sldId id="260" r:id="rId15"/>
    <p:sldId id="283" r:id="rId16"/>
    <p:sldId id="263" r:id="rId17"/>
    <p:sldId id="304" r:id="rId18"/>
    <p:sldId id="261" r:id="rId19"/>
    <p:sldId id="302" r:id="rId20"/>
    <p:sldId id="291" r:id="rId21"/>
    <p:sldId id="292" r:id="rId22"/>
    <p:sldId id="265" r:id="rId23"/>
    <p:sldId id="272" r:id="rId24"/>
    <p:sldId id="290" r:id="rId25"/>
    <p:sldId id="285" r:id="rId26"/>
    <p:sldId id="287" r:id="rId27"/>
    <p:sldId id="288" r:id="rId28"/>
    <p:sldId id="293" r:id="rId29"/>
    <p:sldId id="289" r:id="rId30"/>
    <p:sldId id="274" r:id="rId31"/>
    <p:sldId id="273" r:id="rId32"/>
    <p:sldId id="295" r:id="rId33"/>
    <p:sldId id="296" r:id="rId34"/>
    <p:sldId id="298" r:id="rId35"/>
    <p:sldId id="299" r:id="rId36"/>
    <p:sldId id="300" r:id="rId37"/>
    <p:sldId id="3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howGuides="1">
      <p:cViewPr varScale="1">
        <p:scale>
          <a:sx n="86" d="100"/>
          <a:sy n="86" d="100"/>
        </p:scale>
        <p:origin x="48" y="18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ltLang="zh-TW"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smtClean="0"/>
              <a:t>Click to edit Master subtitle style</a:t>
            </a:r>
            <a:endParaRPr lang="en-US" dirty="0"/>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18086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41315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ltLang="zh-TW"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TW"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65540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594855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ltLang="zh-TW"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TW"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109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ltLang="zh-TW"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TW"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1351482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148739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52969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ltLang="zh-TW" smtClean="0"/>
              <a:t>Click to edit Master title style</a:t>
            </a:r>
            <a:endParaRPr lang="en-US" dirty="0"/>
          </a:p>
        </p:txBody>
      </p:sp>
      <p:sp>
        <p:nvSpPr>
          <p:cNvPr id="3" name="Content Placeholder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584565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167266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Date Placeholder 4"/>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2705706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7" name="Date Placeholder 6"/>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66349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ltLang="zh-TW" smtClean="0"/>
              <a:t>Click to edit Master title style</a:t>
            </a:r>
            <a:endParaRPr lang="en-US" dirty="0"/>
          </a:p>
        </p:txBody>
      </p:sp>
      <p:sp>
        <p:nvSpPr>
          <p:cNvPr id="3" name="Date Placeholder 2"/>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172951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260796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ltLang="zh-TW"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48596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ltLang="zh-TW"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CF1C9FDC-C6DB-49BD-9B78-B84152FDBE8E}" type="datetimeFigureOut">
              <a:rPr lang="zh-TW" altLang="en-US" smtClean="0"/>
              <a:t>2021/3/3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1447039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ltLang="zh-TW"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1C9FDC-C6DB-49BD-9B78-B84152FDBE8E}" type="datetimeFigureOut">
              <a:rPr lang="zh-TW" altLang="en-US" smtClean="0"/>
              <a:t>2021/3/3</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F2D4FDC-D917-4179-82F5-3E312B20B99F}" type="slidenum">
              <a:rPr lang="zh-TW" altLang="en-US" smtClean="0"/>
              <a:t>‹#›</a:t>
            </a:fld>
            <a:endParaRPr lang="zh-TW" altLang="en-US"/>
          </a:p>
        </p:txBody>
      </p:sp>
    </p:spTree>
    <p:extLst>
      <p:ext uri="{BB962C8B-B14F-4D97-AF65-F5344CB8AC3E}">
        <p14:creationId xmlns:p14="http://schemas.microsoft.com/office/powerpoint/2010/main" val="3895091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3.png"/><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Gaussian_elimination#cite_note-3" TargetMode="External"/><Relationship Id="rId3" Type="http://schemas.openxmlformats.org/officeDocument/2006/relationships/hyperlink" Target="https://en.wikipedia.org/wiki/The_Nine_Chapters_on_the_Mathematical_Art" TargetMode="External"/><Relationship Id="rId7" Type="http://schemas.openxmlformats.org/officeDocument/2006/relationships/hyperlink" Target="https://en.wikipedia.org/wiki/Isaac_Newton" TargetMode="External"/><Relationship Id="rId12" Type="http://schemas.openxmlformats.org/officeDocument/2006/relationships/hyperlink" Target="https://en.wikipedia.org/wiki/Gaussian_elimination#cite_note-5" TargetMode="External"/><Relationship Id="rId2" Type="http://schemas.openxmlformats.org/officeDocument/2006/relationships/hyperlink" Target="https://en.wikipedia.org/wiki/Rod_calculus#System_of_linear_equations" TargetMode="External"/><Relationship Id="rId1" Type="http://schemas.openxmlformats.org/officeDocument/2006/relationships/slideLayout" Target="../slideLayouts/slideLayout6.xml"/><Relationship Id="rId6" Type="http://schemas.openxmlformats.org/officeDocument/2006/relationships/hyperlink" Target="https://en.wikipedia.org/wiki/Liu_Hui" TargetMode="External"/><Relationship Id="rId11" Type="http://schemas.openxmlformats.org/officeDocument/2006/relationships/hyperlink" Target="https://en.wikipedia.org/wiki/Human_computer" TargetMode="External"/><Relationship Id="rId5" Type="http://schemas.openxmlformats.org/officeDocument/2006/relationships/hyperlink" Target="https://en.wikipedia.org/wiki/Gaussian_elimination#cite_note-princeton-2" TargetMode="External"/><Relationship Id="rId10" Type="http://schemas.openxmlformats.org/officeDocument/2006/relationships/hyperlink" Target="https://en.wikipedia.org/wiki/Carl_Friedrich_Gauss" TargetMode="External"/><Relationship Id="rId4" Type="http://schemas.openxmlformats.org/officeDocument/2006/relationships/hyperlink" Target="https://en.wikipedia.org/wiki/Gaussian_elimination#cite_note-1" TargetMode="External"/><Relationship Id="rId9" Type="http://schemas.openxmlformats.org/officeDocument/2006/relationships/hyperlink" Target="https://en.wikipedia.org/wiki/Gaussian_elimination#cite_note-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3" Type="http://schemas.openxmlformats.org/officeDocument/2006/relationships/oleObject" Target="../embeddings/oleObject9.bin"/><Relationship Id="rId18" Type="http://schemas.openxmlformats.org/officeDocument/2006/relationships/image" Target="../media/image41.png"/><Relationship Id="rId26" Type="http://schemas.openxmlformats.org/officeDocument/2006/relationships/oleObject" Target="../embeddings/oleObject11.bin"/><Relationship Id="rId21" Type="http://schemas.openxmlformats.org/officeDocument/2006/relationships/oleObject" Target="../embeddings/oleObject101.bin"/><Relationship Id="rId34" Type="http://schemas.openxmlformats.org/officeDocument/2006/relationships/image" Target="../media/image360.wmf"/><Relationship Id="rId7" Type="http://schemas.openxmlformats.org/officeDocument/2006/relationships/image" Target="../media/image33.wmf"/><Relationship Id="rId12" Type="http://schemas.openxmlformats.org/officeDocument/2006/relationships/image" Target="../media/image39.pn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oleObject" Target="../embeddings/oleObject120.bin"/><Relationship Id="rId38" Type="http://schemas.openxmlformats.org/officeDocument/2006/relationships/image" Target="../media/image49.png"/><Relationship Id="rId2" Type="http://schemas.openxmlformats.org/officeDocument/2006/relationships/slideLayout" Target="../slideLayouts/slideLayout6.xml"/><Relationship Id="rId16" Type="http://schemas.openxmlformats.org/officeDocument/2006/relationships/image" Target="../media/image320.wmf"/><Relationship Id="rId20" Type="http://schemas.openxmlformats.org/officeDocument/2006/relationships/image" Target="../media/image35.wmf"/><Relationship Id="rId29" Type="http://schemas.openxmlformats.org/officeDocument/2006/relationships/image" Target="../media/image37.wmf"/><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380.png"/><Relationship Id="rId24" Type="http://schemas.openxmlformats.org/officeDocument/2006/relationships/image" Target="../media/image43.png"/><Relationship Id="rId37" Type="http://schemas.openxmlformats.org/officeDocument/2006/relationships/image" Target="../media/image48.png"/><Relationship Id="rId5" Type="http://schemas.openxmlformats.org/officeDocument/2006/relationships/image" Target="../media/image38.png"/><Relationship Id="rId15" Type="http://schemas.openxmlformats.org/officeDocument/2006/relationships/oleObject" Target="../embeddings/oleObject90.bin"/><Relationship Id="rId23" Type="http://schemas.openxmlformats.org/officeDocument/2006/relationships/image" Target="../media/image42.png"/><Relationship Id="rId28" Type="http://schemas.openxmlformats.org/officeDocument/2006/relationships/oleObject" Target="../embeddings/oleObject100.bin"/><Relationship Id="rId36" Type="http://schemas.openxmlformats.org/officeDocument/2006/relationships/image" Target="../media/image47.png"/><Relationship Id="rId10" Type="http://schemas.openxmlformats.org/officeDocument/2006/relationships/image" Target="../media/image370.png"/><Relationship Id="rId19" Type="http://schemas.openxmlformats.org/officeDocument/2006/relationships/oleObject" Target="../embeddings/oleObject10.bin"/><Relationship Id="rId31" Type="http://schemas.openxmlformats.org/officeDocument/2006/relationships/oleObject" Target="../embeddings/oleObject12.bin"/><Relationship Id="rId4" Type="http://schemas.openxmlformats.org/officeDocument/2006/relationships/image" Target="../media/image32.wmf"/><Relationship Id="rId9" Type="http://schemas.openxmlformats.org/officeDocument/2006/relationships/image" Target="../media/image33.wmf"/><Relationship Id="rId14" Type="http://schemas.openxmlformats.org/officeDocument/2006/relationships/image" Target="../media/image34.wmf"/><Relationship Id="rId22" Type="http://schemas.openxmlformats.org/officeDocument/2006/relationships/image" Target="../media/image330.wmf"/><Relationship Id="rId27" Type="http://schemas.openxmlformats.org/officeDocument/2006/relationships/image" Target="../media/image36.wmf"/><Relationship Id="rId30" Type="http://schemas.openxmlformats.org/officeDocument/2006/relationships/image" Target="../media/image45.png"/><Relationship Id="rId35" Type="http://schemas.openxmlformats.org/officeDocument/2006/relationships/image" Target="../media/image46.png"/><Relationship Id="rId8" Type="http://schemas.openxmlformats.org/officeDocument/2006/relationships/oleObject" Target="../embeddings/oleObject8.bin"/><Relationship Id="rId3"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45.wmf"/><Relationship Id="rId18" Type="http://schemas.openxmlformats.org/officeDocument/2006/relationships/oleObject" Target="../embeddings/oleObject15.bin"/><Relationship Id="rId3" Type="http://schemas.openxmlformats.org/officeDocument/2006/relationships/image" Target="../media/image43.png"/><Relationship Id="rId21" Type="http://schemas.openxmlformats.org/officeDocument/2006/relationships/image" Target="../media/image360.wmf"/><Relationship Id="rId7" Type="http://schemas.openxmlformats.org/officeDocument/2006/relationships/oleObject" Target="../embeddings/oleObject8.bin"/><Relationship Id="rId12" Type="http://schemas.openxmlformats.org/officeDocument/2006/relationships/oleObject" Target="../embeddings/oleObject14.bin"/><Relationship Id="rId17" Type="http://schemas.openxmlformats.org/officeDocument/2006/relationships/image" Target="../media/image420.png"/><Relationship Id="rId2" Type="http://schemas.openxmlformats.org/officeDocument/2006/relationships/slideLayout" Target="../slideLayouts/slideLayout6.xml"/><Relationship Id="rId16" Type="http://schemas.openxmlformats.org/officeDocument/2006/relationships/image" Target="../media/image51.png"/><Relationship Id="rId20" Type="http://schemas.openxmlformats.org/officeDocument/2006/relationships/oleObject" Target="../embeddings/oleObject130.bin"/><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image" Target="../media/image50.png"/><Relationship Id="rId24" Type="http://schemas.openxmlformats.org/officeDocument/2006/relationships/image" Target="../media/image54.png"/><Relationship Id="rId5" Type="http://schemas.openxmlformats.org/officeDocument/2006/relationships/oleObject" Target="../embeddings/oleObject13.bin"/><Relationship Id="rId15" Type="http://schemas.openxmlformats.org/officeDocument/2006/relationships/image" Target="../media/image320.wmf"/><Relationship Id="rId23" Type="http://schemas.openxmlformats.org/officeDocument/2006/relationships/image" Target="../media/image53.png"/><Relationship Id="rId10" Type="http://schemas.openxmlformats.org/officeDocument/2006/relationships/image" Target="../media/image490.png"/><Relationship Id="rId19" Type="http://schemas.openxmlformats.org/officeDocument/2006/relationships/image" Target="../media/image46.wmf"/><Relationship Id="rId4" Type="http://schemas.openxmlformats.org/officeDocument/2006/relationships/image" Target="../media/image44.png"/><Relationship Id="rId9" Type="http://schemas.openxmlformats.org/officeDocument/2006/relationships/image" Target="../media/image480.png"/><Relationship Id="rId14" Type="http://schemas.openxmlformats.org/officeDocument/2006/relationships/oleObject" Target="../embeddings/oleObject90.bin"/><Relationship Id="rId22"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57.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48.wmf"/><Relationship Id="rId5" Type="http://schemas.openxmlformats.org/officeDocument/2006/relationships/oleObject" Target="../embeddings/oleObject17.bin"/><Relationship Id="rId4" Type="http://schemas.openxmlformats.org/officeDocument/2006/relationships/image" Target="../media/image47.wm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6" Type="http://schemas.openxmlformats.org/officeDocument/2006/relationships/image" Target="../media/image37.wmf"/><Relationship Id="rId3" Type="http://schemas.openxmlformats.org/officeDocument/2006/relationships/oleObject" Target="../embeddings/oleObject18.bin"/><Relationship Id="rId34" Type="http://schemas.openxmlformats.org/officeDocument/2006/relationships/image" Target="../media/image60.wmf"/><Relationship Id="rId25" Type="http://schemas.openxmlformats.org/officeDocument/2006/relationships/oleObject" Target="../embeddings/oleObject100.bin"/><Relationship Id="rId33" Type="http://schemas.openxmlformats.org/officeDocument/2006/relationships/oleObject" Target="../embeddings/oleObject21.bin"/><Relationship Id="rId38" Type="http://schemas.openxmlformats.org/officeDocument/2006/relationships/oleObject" Target="../embeddings/oleObject22.bin"/><Relationship Id="rId2" Type="http://schemas.openxmlformats.org/officeDocument/2006/relationships/slideLayout" Target="../slideLayouts/slideLayout6.xml"/><Relationship Id="rId29" Type="http://schemas.openxmlformats.org/officeDocument/2006/relationships/image" Target="../media/image59.wmf"/><Relationship Id="rId41" Type="http://schemas.openxmlformats.org/officeDocument/2006/relationships/image" Target="../media/image38.png"/><Relationship Id="rId1" Type="http://schemas.openxmlformats.org/officeDocument/2006/relationships/vmlDrawing" Target="../drawings/vmlDrawing9.vml"/><Relationship Id="rId6" Type="http://schemas.openxmlformats.org/officeDocument/2006/relationships/image" Target="../media/image58.wmf"/><Relationship Id="rId32" Type="http://schemas.openxmlformats.org/officeDocument/2006/relationships/image" Target="../media/image590.png"/><Relationship Id="rId37" Type="http://schemas.openxmlformats.org/officeDocument/2006/relationships/image" Target="../media/image60.png"/><Relationship Id="rId40" Type="http://schemas.openxmlformats.org/officeDocument/2006/relationships/image" Target="../media/image61.png"/><Relationship Id="rId5" Type="http://schemas.openxmlformats.org/officeDocument/2006/relationships/oleObject" Target="../embeddings/oleObject19.bin"/><Relationship Id="rId28" Type="http://schemas.openxmlformats.org/officeDocument/2006/relationships/oleObject" Target="../embeddings/oleObject20.bin"/><Relationship Id="rId36" Type="http://schemas.openxmlformats.org/officeDocument/2006/relationships/image" Target="../media/image61.wmf"/><Relationship Id="rId31" Type="http://schemas.openxmlformats.org/officeDocument/2006/relationships/image" Target="../media/image62.wmf"/><Relationship Id="rId4" Type="http://schemas.openxmlformats.org/officeDocument/2006/relationships/image" Target="../media/image57.wmf"/><Relationship Id="rId27" Type="http://schemas.openxmlformats.org/officeDocument/2006/relationships/image" Target="../media/image45.png"/><Relationship Id="rId30" Type="http://schemas.openxmlformats.org/officeDocument/2006/relationships/oleObject" Target="../embeddings/oleObject200.bin"/><Relationship Id="rId35" Type="http://schemas.openxmlformats.org/officeDocument/2006/relationships/oleObject" Target="../embeddings/oleObject210.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hyperlink" Target="https://stackabuse.com/solving-systems-of-linear-equations-with-pythons-nump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en.m.wikipedia.org/wiki/Vertical-cavity_surface-emitting_laser" TargetMode="External"/><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27.bin"/><Relationship Id="rId18" Type="http://schemas.openxmlformats.org/officeDocument/2006/relationships/image" Target="../media/image94.wmf"/><Relationship Id="rId3" Type="http://schemas.openxmlformats.org/officeDocument/2006/relationships/image" Target="../media/image96.png"/><Relationship Id="rId21" Type="http://schemas.openxmlformats.org/officeDocument/2006/relationships/image" Target="../media/image98.png"/><Relationship Id="rId7" Type="http://schemas.openxmlformats.org/officeDocument/2006/relationships/oleObject" Target="../embeddings/oleObject24.bin"/><Relationship Id="rId12" Type="http://schemas.openxmlformats.org/officeDocument/2006/relationships/image" Target="../media/image91.wmf"/><Relationship Id="rId17" Type="http://schemas.openxmlformats.org/officeDocument/2006/relationships/oleObject" Target="../embeddings/oleObject29.bin"/><Relationship Id="rId2" Type="http://schemas.openxmlformats.org/officeDocument/2006/relationships/slideLayout" Target="../slideLayouts/slideLayout6.xml"/><Relationship Id="rId16" Type="http://schemas.openxmlformats.org/officeDocument/2006/relationships/image" Target="../media/image93.wmf"/><Relationship Id="rId20" Type="http://schemas.openxmlformats.org/officeDocument/2006/relationships/image" Target="../media/image95.wmf"/><Relationship Id="rId1" Type="http://schemas.openxmlformats.org/officeDocument/2006/relationships/vmlDrawing" Target="../drawings/vmlDrawing10.vml"/><Relationship Id="rId6" Type="http://schemas.openxmlformats.org/officeDocument/2006/relationships/image" Target="../media/image88.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90.wmf"/><Relationship Id="rId19" Type="http://schemas.openxmlformats.org/officeDocument/2006/relationships/oleObject" Target="../embeddings/oleObject30.bin"/><Relationship Id="rId4" Type="http://schemas.openxmlformats.org/officeDocument/2006/relationships/image" Target="../media/image97.png"/><Relationship Id="rId9" Type="http://schemas.openxmlformats.org/officeDocument/2006/relationships/oleObject" Target="../embeddings/oleObject25.bin"/><Relationship Id="rId14" Type="http://schemas.openxmlformats.org/officeDocument/2006/relationships/image" Target="../media/image92.wmf"/></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01.wmf"/><Relationship Id="rId3" Type="http://schemas.openxmlformats.org/officeDocument/2006/relationships/image" Target="../media/image100.png"/><Relationship Id="rId7" Type="http://schemas.openxmlformats.org/officeDocument/2006/relationships/image" Target="../media/image107.png"/><Relationship Id="rId12"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106.png"/><Relationship Id="rId11" Type="http://schemas.openxmlformats.org/officeDocument/2006/relationships/image" Target="../media/image860.png"/><Relationship Id="rId5" Type="http://schemas.openxmlformats.org/officeDocument/2006/relationships/image" Target="../media/image105.png"/><Relationship Id="rId15" Type="http://schemas.openxmlformats.org/officeDocument/2006/relationships/image" Target="../media/image110.png"/><Relationship Id="rId4" Type="http://schemas.openxmlformats.org/officeDocument/2006/relationships/image" Target="../media/image102.png"/><Relationship Id="rId14"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image" Target="../media/image990.png"/><Relationship Id="rId18" Type="http://schemas.openxmlformats.org/officeDocument/2006/relationships/image" Target="../media/image114.png"/><Relationship Id="rId3" Type="http://schemas.openxmlformats.org/officeDocument/2006/relationships/oleObject" Target="../embeddings/oleObject32.bin"/><Relationship Id="rId7" Type="http://schemas.openxmlformats.org/officeDocument/2006/relationships/image" Target="../media/image930.png"/><Relationship Id="rId12" Type="http://schemas.openxmlformats.org/officeDocument/2006/relationships/image" Target="../media/image980.png"/><Relationship Id="rId17" Type="http://schemas.openxmlformats.org/officeDocument/2006/relationships/image" Target="../media/image113.png"/><Relationship Id="rId2" Type="http://schemas.openxmlformats.org/officeDocument/2006/relationships/slideLayout" Target="../slideLayouts/slideLayout6.xml"/><Relationship Id="rId16" Type="http://schemas.openxmlformats.org/officeDocument/2006/relationships/image" Target="../media/image112.png"/><Relationship Id="rId1" Type="http://schemas.openxmlformats.org/officeDocument/2006/relationships/vmlDrawing" Target="../drawings/vmlDrawing12.vml"/><Relationship Id="rId6" Type="http://schemas.openxmlformats.org/officeDocument/2006/relationships/image" Target="../media/image890.png"/><Relationship Id="rId11" Type="http://schemas.openxmlformats.org/officeDocument/2006/relationships/image" Target="../media/image970.png"/><Relationship Id="rId5" Type="http://schemas.openxmlformats.org/officeDocument/2006/relationships/image" Target="../media/image880.png"/><Relationship Id="rId15" Type="http://schemas.openxmlformats.org/officeDocument/2006/relationships/image" Target="../media/image1010.png"/><Relationship Id="rId10" Type="http://schemas.openxmlformats.org/officeDocument/2006/relationships/image" Target="../media/image960.png"/><Relationship Id="rId4" Type="http://schemas.openxmlformats.org/officeDocument/2006/relationships/image" Target="../media/image103.wmf"/><Relationship Id="rId9" Type="http://schemas.openxmlformats.org/officeDocument/2006/relationships/image" Target="../media/image950.png"/><Relationship Id="rId14" Type="http://schemas.openxmlformats.org/officeDocument/2006/relationships/image" Target="../media/image1000.pn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oleObject" Target="../embeddings/oleObject33.bin"/><Relationship Id="rId7" Type="http://schemas.openxmlformats.org/officeDocument/2006/relationships/image" Target="../media/image111.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1050.png"/><Relationship Id="rId5" Type="http://schemas.openxmlformats.org/officeDocument/2006/relationships/image" Target="../media/image1030.png"/><Relationship Id="rId4" Type="http://schemas.openxmlformats.org/officeDocument/2006/relationships/image" Target="../media/image104.wmf"/></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5" Type="http://schemas.openxmlformats.org/officeDocument/2006/relationships/image" Target="../media/image121.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hyperlink" Target="https://mathworld.wolfram.com/HeavisideStepFunction.html" TargetMode="External"/><Relationship Id="rId4" Type="http://schemas.openxmlformats.org/officeDocument/2006/relationships/hyperlink" Target="https://mathworld.wolfram.com/Erf.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8.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3.bin"/><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oleObject" Target="../embeddings/oleObject4.bin"/><Relationship Id="rId10" Type="http://schemas.openxmlformats.org/officeDocument/2006/relationships/image" Target="../media/image20.png"/><Relationship Id="rId4" Type="http://schemas.openxmlformats.org/officeDocument/2006/relationships/image" Target="../media/image16.wmf"/><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0.png"/><Relationship Id="rId7"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5.bin"/><Relationship Id="rId9"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Systems of Linear Equations</a:t>
            </a:r>
            <a:endParaRPr lang="zh-TW" altLang="en-US" dirty="0"/>
          </a:p>
        </p:txBody>
      </p:sp>
      <p:sp>
        <p:nvSpPr>
          <p:cNvPr id="3" name="TextBox 2"/>
          <p:cNvSpPr txBox="1"/>
          <p:nvPr/>
        </p:nvSpPr>
        <p:spPr>
          <a:xfrm>
            <a:off x="767408" y="6488668"/>
            <a:ext cx="7237687" cy="369332"/>
          </a:xfrm>
          <a:prstGeom prst="rect">
            <a:avLst/>
          </a:prstGeom>
          <a:noFill/>
        </p:spPr>
        <p:txBody>
          <a:bodyPr wrap="none" rtlCol="0">
            <a:spAutoFit/>
          </a:bodyPr>
          <a:lstStyle/>
          <a:p>
            <a:r>
              <a:rPr lang="en-US" altLang="zh-TW" dirty="0" smtClean="0"/>
              <a:t>Ref: Ch.2 “Numerical methods in engineering with Python3”, </a:t>
            </a:r>
            <a:r>
              <a:rPr lang="en-US" altLang="zh-TW" dirty="0" err="1" smtClean="0"/>
              <a:t>Jaan</a:t>
            </a:r>
            <a:r>
              <a:rPr lang="en-US" altLang="zh-TW" dirty="0" smtClean="0"/>
              <a:t> </a:t>
            </a:r>
            <a:r>
              <a:rPr lang="en-US" altLang="zh-TW" dirty="0" err="1" smtClean="0"/>
              <a:t>Kiusalaas</a:t>
            </a:r>
            <a:endParaRPr lang="zh-TW" altLang="en-US" dirty="0"/>
          </a:p>
        </p:txBody>
      </p:sp>
      <p:sp>
        <p:nvSpPr>
          <p:cNvPr id="4" name="TextBox 3"/>
          <p:cNvSpPr txBox="1"/>
          <p:nvPr/>
        </p:nvSpPr>
        <p:spPr>
          <a:xfrm>
            <a:off x="677334" y="3332371"/>
            <a:ext cx="4229043" cy="1754326"/>
          </a:xfrm>
          <a:prstGeom prst="rect">
            <a:avLst/>
          </a:prstGeom>
          <a:noFill/>
        </p:spPr>
        <p:txBody>
          <a:bodyPr wrap="none" rtlCol="0">
            <a:spAutoFit/>
          </a:bodyPr>
          <a:lstStyle/>
          <a:p>
            <a:r>
              <a:rPr lang="en-US" altLang="zh-TW" dirty="0" smtClean="0"/>
              <a:t>Examples:</a:t>
            </a:r>
          </a:p>
          <a:p>
            <a:pPr marL="285750" indent="-285750">
              <a:buFont typeface="Arial" panose="020B0604020202020204" pitchFamily="34" charset="0"/>
              <a:buChar char="•"/>
            </a:pPr>
            <a:r>
              <a:rPr lang="en-US" altLang="zh-TW" dirty="0" smtClean="0"/>
              <a:t>Traffic flows</a:t>
            </a:r>
          </a:p>
          <a:p>
            <a:pPr marL="285750" indent="-285750">
              <a:buFont typeface="Arial" panose="020B0604020202020204" pitchFamily="34" charset="0"/>
              <a:buChar char="•"/>
            </a:pPr>
            <a:r>
              <a:rPr lang="en-US" altLang="zh-TW" dirty="0" smtClean="0"/>
              <a:t>Electronic circuits</a:t>
            </a:r>
          </a:p>
          <a:p>
            <a:pPr marL="285750" indent="-285750">
              <a:buFont typeface="Arial" panose="020B0604020202020204" pitchFamily="34" charset="0"/>
              <a:buChar char="•"/>
            </a:pPr>
            <a:r>
              <a:rPr lang="en-US" altLang="zh-TW" dirty="0"/>
              <a:t>least-squares optimization problems</a:t>
            </a:r>
          </a:p>
          <a:p>
            <a:pPr marL="285750" indent="-285750">
              <a:buFont typeface="Arial" panose="020B0604020202020204" pitchFamily="34" charset="0"/>
              <a:buChar char="•"/>
            </a:pPr>
            <a:r>
              <a:rPr lang="en-US" altLang="zh-TW" dirty="0"/>
              <a:t>Integral eq.</a:t>
            </a:r>
          </a:p>
          <a:p>
            <a:pPr marL="285750" indent="-285750">
              <a:buFont typeface="Arial" panose="020B0604020202020204" pitchFamily="34" charset="0"/>
              <a:buChar char="•"/>
            </a:pPr>
            <a:r>
              <a:rPr lang="en-US" altLang="zh-TW" dirty="0" smtClean="0"/>
              <a:t>…</a:t>
            </a:r>
            <a:endParaRPr lang="zh-TW" altLang="en-US" dirty="0"/>
          </a:p>
        </p:txBody>
      </p:sp>
      <p:pic>
        <p:nvPicPr>
          <p:cNvPr id="5" name="Picture 4"/>
          <p:cNvPicPr>
            <a:picLocks noChangeAspect="1"/>
          </p:cNvPicPr>
          <p:nvPr/>
        </p:nvPicPr>
        <p:blipFill>
          <a:blip r:embed="rId2"/>
          <a:stretch>
            <a:fillRect/>
          </a:stretch>
        </p:blipFill>
        <p:spPr>
          <a:xfrm>
            <a:off x="5087888" y="3429000"/>
            <a:ext cx="6779037" cy="2965829"/>
          </a:xfrm>
          <a:prstGeom prst="rect">
            <a:avLst/>
          </a:prstGeom>
        </p:spPr>
      </p:pic>
    </p:spTree>
    <p:extLst>
      <p:ext uri="{BB962C8B-B14F-4D97-AF65-F5344CB8AC3E}">
        <p14:creationId xmlns:p14="http://schemas.microsoft.com/office/powerpoint/2010/main" val="3117320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System of </a:t>
            </a:r>
            <a:r>
              <a:rPr lang="en-US" altLang="zh-TW" dirty="0"/>
              <a:t>l</a:t>
            </a:r>
            <a:r>
              <a:rPr lang="en-US" altLang="zh-TW" dirty="0" smtClean="0"/>
              <a:t>inear equations: traffic flows</a:t>
            </a:r>
            <a:endParaRPr lang="zh-TW" altLang="en-US" dirty="0"/>
          </a:p>
        </p:txBody>
      </p:sp>
      <p:sp>
        <p:nvSpPr>
          <p:cNvPr id="5" name="TextBox 4"/>
          <p:cNvSpPr txBox="1"/>
          <p:nvPr/>
        </p:nvSpPr>
        <p:spPr>
          <a:xfrm>
            <a:off x="838200" y="1445017"/>
            <a:ext cx="8950014" cy="369332"/>
          </a:xfrm>
          <a:prstGeom prst="rect">
            <a:avLst/>
          </a:prstGeom>
          <a:noFill/>
        </p:spPr>
        <p:txBody>
          <a:bodyPr wrap="none" rtlCol="0">
            <a:spAutoFit/>
          </a:bodyPr>
          <a:lstStyle/>
          <a:p>
            <a:r>
              <a:rPr lang="en-US" altLang="zh-TW" dirty="0" smtClean="0"/>
              <a:t>Ref: Ch1 “Linear Algebra with Applications”, Steven J. Leon, 9</a:t>
            </a:r>
            <a:r>
              <a:rPr lang="en-US" altLang="zh-TW" baseline="30000" dirty="0" smtClean="0"/>
              <a:t>th</a:t>
            </a:r>
            <a:r>
              <a:rPr lang="en-US" altLang="zh-TW" dirty="0" smtClean="0"/>
              <a:t> ed., Pearson Education Limited.</a:t>
            </a:r>
            <a:endParaRPr lang="zh-TW" altLang="en-US" dirty="0"/>
          </a:p>
        </p:txBody>
      </p:sp>
      <p:sp>
        <p:nvSpPr>
          <p:cNvPr id="8" name="TextBox 7"/>
          <p:cNvSpPr txBox="1"/>
          <p:nvPr/>
        </p:nvSpPr>
        <p:spPr>
          <a:xfrm>
            <a:off x="5313207" y="2262990"/>
            <a:ext cx="2497062" cy="338554"/>
          </a:xfrm>
          <a:prstGeom prst="rect">
            <a:avLst/>
          </a:prstGeom>
          <a:solidFill>
            <a:schemeClr val="accent1">
              <a:lumMod val="60000"/>
              <a:lumOff val="40000"/>
            </a:schemeClr>
          </a:solidFill>
        </p:spPr>
        <p:txBody>
          <a:bodyPr wrap="square" rtlCol="0">
            <a:spAutoFit/>
          </a:bodyPr>
          <a:lstStyle/>
          <a:p>
            <a:r>
              <a:rPr lang="en-US" altLang="en-US" sz="1600" b="1" kern="1200" dirty="0" smtClean="0">
                <a:solidFill>
                  <a:schemeClr val="tx1"/>
                </a:solidFill>
                <a:latin typeface="+mn-lt"/>
                <a:ea typeface="+mn-ea"/>
                <a:cs typeface="+mn-cs"/>
              </a:rPr>
              <a:t>Exercise_traffic-flow-1:</a:t>
            </a:r>
            <a:endParaRPr lang="en-US" altLang="en-US" sz="1600" b="1" kern="1200" dirty="0">
              <a:solidFill>
                <a:schemeClr val="tx1"/>
              </a:solidFill>
              <a:latin typeface="+mn-lt"/>
              <a:ea typeface="+mn-ea"/>
              <a:cs typeface="+mn-cs"/>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636723283"/>
              </p:ext>
            </p:extLst>
          </p:nvPr>
        </p:nvGraphicFramePr>
        <p:xfrm>
          <a:off x="5375275" y="2808288"/>
          <a:ext cx="5340350" cy="2063750"/>
        </p:xfrm>
        <a:graphic>
          <a:graphicData uri="http://schemas.openxmlformats.org/presentationml/2006/ole">
            <mc:AlternateContent xmlns:mc="http://schemas.openxmlformats.org/markup-compatibility/2006">
              <mc:Choice xmlns:v="urn:schemas-microsoft-com:vml" Requires="v">
                <p:oleObj spid="_x0000_s2211" name="Equation" r:id="rId3" imgW="3022560" imgH="1168200" progId="Equation.DSMT4">
                  <p:embed/>
                </p:oleObj>
              </mc:Choice>
              <mc:Fallback>
                <p:oleObj name="Equation" r:id="rId3" imgW="3022560" imgH="1168200" progId="Equation.DSMT4">
                  <p:embed/>
                  <p:pic>
                    <p:nvPicPr>
                      <p:cNvPr id="12" name="Object 11"/>
                      <p:cNvPicPr/>
                      <p:nvPr/>
                    </p:nvPicPr>
                    <p:blipFill>
                      <a:blip r:embed="rId4"/>
                      <a:stretch>
                        <a:fillRect/>
                      </a:stretch>
                    </p:blipFill>
                    <p:spPr>
                      <a:xfrm>
                        <a:off x="5375275" y="2808288"/>
                        <a:ext cx="5340350" cy="2063750"/>
                      </a:xfrm>
                      <a:prstGeom prst="rect">
                        <a:avLst/>
                      </a:prstGeom>
                      <a:solidFill>
                        <a:schemeClr val="bg1"/>
                      </a:solidFill>
                    </p:spPr>
                  </p:pic>
                </p:oleObj>
              </mc:Fallback>
            </mc:AlternateContent>
          </a:graphicData>
        </a:graphic>
      </p:graphicFrame>
      <p:sp>
        <p:nvSpPr>
          <p:cNvPr id="14" name="TextBox 13"/>
          <p:cNvSpPr txBox="1"/>
          <p:nvPr/>
        </p:nvSpPr>
        <p:spPr>
          <a:xfrm>
            <a:off x="9264352" y="6453336"/>
            <a:ext cx="2808312" cy="307777"/>
          </a:xfrm>
          <a:prstGeom prst="rect">
            <a:avLst/>
          </a:prstGeom>
          <a:solidFill>
            <a:schemeClr val="bg1">
              <a:lumMod val="85000"/>
            </a:schemeClr>
          </a:solidFill>
          <a:ln>
            <a:noFill/>
          </a:ln>
        </p:spPr>
        <p:txBody>
          <a:bodyPr wrap="square" rtlCol="0">
            <a:spAutoFit/>
          </a:bodyPr>
          <a:lstStyle/>
          <a:p>
            <a:r>
              <a:rPr lang="en-US" altLang="zh-TW" sz="1400" dirty="0" smtClean="0"/>
              <a:t>Source code: </a:t>
            </a:r>
            <a:r>
              <a:rPr lang="en-US" altLang="zh-TW" sz="1400" dirty="0" smtClean="0">
                <a:solidFill>
                  <a:srgbClr val="00B050"/>
                </a:solidFill>
              </a:rPr>
              <a:t>guassian-elimin.py</a:t>
            </a:r>
            <a:endParaRPr lang="zh-TW" altLang="en-US" sz="1400" dirty="0">
              <a:solidFill>
                <a:srgbClr val="00B050"/>
              </a:solidFill>
            </a:endParaRPr>
          </a:p>
        </p:txBody>
      </p:sp>
      <p:grpSp>
        <p:nvGrpSpPr>
          <p:cNvPr id="6" name="Group 5"/>
          <p:cNvGrpSpPr/>
          <p:nvPr/>
        </p:nvGrpSpPr>
        <p:grpSpPr>
          <a:xfrm>
            <a:off x="1127448" y="2204864"/>
            <a:ext cx="3816424" cy="4255725"/>
            <a:chOff x="1127448" y="2204864"/>
            <a:chExt cx="3816424" cy="4255725"/>
          </a:xfrm>
        </p:grpSpPr>
        <p:pic>
          <p:nvPicPr>
            <p:cNvPr id="3" name="Picture 2"/>
            <p:cNvPicPr>
              <a:picLocks noChangeAspect="1" noChangeArrowheads="1"/>
            </p:cNvPicPr>
            <p:nvPr/>
          </p:nvPicPr>
          <p:blipFill>
            <a:blip r:embed="rId5" cstate="print"/>
            <a:srcRect/>
            <a:stretch>
              <a:fillRect/>
            </a:stretch>
          </p:blipFill>
          <p:spPr bwMode="auto">
            <a:xfrm>
              <a:off x="1127448" y="2204864"/>
              <a:ext cx="3816424" cy="4255725"/>
            </a:xfrm>
            <a:prstGeom prst="rect">
              <a:avLst/>
            </a:prstGeom>
            <a:noFill/>
            <a:ln w="9525" cap="flat" cmpd="sng" algn="ctr">
              <a:noFill/>
              <a:prstDash val="solid"/>
              <a:miter lim="800000"/>
              <a:headEnd/>
              <a:tailEnd/>
            </a:ln>
          </p:spPr>
        </p:pic>
        <p:sp>
          <p:nvSpPr>
            <p:cNvPr id="4" name="TextBox 3"/>
            <p:cNvSpPr txBox="1"/>
            <p:nvPr/>
          </p:nvSpPr>
          <p:spPr>
            <a:xfrm>
              <a:off x="3575720" y="4005064"/>
              <a:ext cx="468398" cy="307777"/>
            </a:xfrm>
            <a:prstGeom prst="rect">
              <a:avLst/>
            </a:prstGeom>
            <a:solidFill>
              <a:schemeClr val="bg1"/>
            </a:solidFill>
          </p:spPr>
          <p:txBody>
            <a:bodyPr wrap="none" rtlCol="0">
              <a:spAutoFit/>
            </a:bodyPr>
            <a:lstStyle/>
            <a:p>
              <a:r>
                <a:rPr lang="en-US" altLang="zh-TW" sz="1400" dirty="0" smtClean="0">
                  <a:solidFill>
                    <a:srgbClr val="FF0000"/>
                  </a:solidFill>
                </a:rPr>
                <a:t>100</a:t>
              </a:r>
              <a:endParaRPr lang="zh-TW" altLang="en-US" sz="1400" dirty="0">
                <a:solidFill>
                  <a:srgbClr val="FF0000"/>
                </a:solidFill>
              </a:endParaRPr>
            </a:p>
          </p:txBody>
        </p:sp>
      </p:grpSp>
      <p:sp>
        <p:nvSpPr>
          <p:cNvPr id="13" name="TextBox 12"/>
          <p:cNvSpPr txBox="1"/>
          <p:nvPr/>
        </p:nvSpPr>
        <p:spPr>
          <a:xfrm>
            <a:off x="4151784" y="5085184"/>
            <a:ext cx="5760640" cy="1200329"/>
          </a:xfrm>
          <a:prstGeom prst="rect">
            <a:avLst/>
          </a:prstGeom>
          <a:solidFill>
            <a:schemeClr val="accent1">
              <a:lumMod val="60000"/>
              <a:lumOff val="40000"/>
            </a:schemeClr>
          </a:solidFill>
          <a:ln>
            <a:solidFill>
              <a:srgbClr val="FF0000"/>
            </a:solidFill>
          </a:ln>
        </p:spPr>
        <p:txBody>
          <a:bodyPr wrap="square" rtlCol="0">
            <a:spAutoFit/>
          </a:bodyPr>
          <a:lstStyle/>
          <a:p>
            <a:r>
              <a:rPr lang="en-US" altLang="zh-TW" sz="2400" i="1" dirty="0" smtClean="0"/>
              <a:t>Let’s write </a:t>
            </a:r>
            <a:r>
              <a:rPr lang="en-US" altLang="zh-TW" sz="2400" i="1" dirty="0" smtClean="0">
                <a:solidFill>
                  <a:srgbClr val="FF0000"/>
                </a:solidFill>
              </a:rPr>
              <a:t>our own code </a:t>
            </a:r>
            <a:r>
              <a:rPr lang="en-US" altLang="zh-TW" sz="2400" i="1" dirty="0" smtClean="0"/>
              <a:t>for fully numerically solving the linear system with the singular A !!</a:t>
            </a:r>
            <a:endParaRPr lang="zh-TW" altLang="en-US" sz="2400" i="1" dirty="0"/>
          </a:p>
        </p:txBody>
      </p:sp>
    </p:spTree>
    <p:extLst>
      <p:ext uri="{BB962C8B-B14F-4D97-AF65-F5344CB8AC3E}">
        <p14:creationId xmlns:p14="http://schemas.microsoft.com/office/powerpoint/2010/main" val="879815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smtClean="0"/>
              <a:t>Solving linear systems:</a:t>
            </a:r>
            <a:br>
              <a:rPr lang="en-US" altLang="zh-TW" dirty="0" smtClean="0"/>
            </a:br>
            <a:r>
              <a:rPr lang="en-US" altLang="zh-TW" dirty="0" smtClean="0"/>
              <a:t>Gaussian elimination &amp; back substitution</a:t>
            </a:r>
            <a:endParaRPr lang="zh-TW" altLang="en-US" dirty="0"/>
          </a:p>
        </p:txBody>
      </p:sp>
      <p:sp>
        <p:nvSpPr>
          <p:cNvPr id="3" name="Text Placeholder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98332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History of G.E.</a:t>
            </a:r>
            <a:endParaRPr lang="zh-TW" altLang="en-US" dirty="0"/>
          </a:p>
        </p:txBody>
      </p:sp>
      <p:sp>
        <p:nvSpPr>
          <p:cNvPr id="3" name="TextBox 2"/>
          <p:cNvSpPr txBox="1"/>
          <p:nvPr/>
        </p:nvSpPr>
        <p:spPr>
          <a:xfrm>
            <a:off x="677334" y="1284595"/>
            <a:ext cx="8497907" cy="5078313"/>
          </a:xfrm>
          <a:prstGeom prst="rect">
            <a:avLst/>
          </a:prstGeom>
          <a:noFill/>
        </p:spPr>
        <p:txBody>
          <a:bodyPr wrap="square" rtlCol="0">
            <a:spAutoFit/>
          </a:bodyPr>
          <a:lstStyle/>
          <a:p>
            <a:r>
              <a:rPr lang="en-US" altLang="zh-TW" dirty="0" smtClean="0"/>
              <a:t>Wiki</a:t>
            </a:r>
            <a:r>
              <a:rPr lang="zh-TW" altLang="en-US" dirty="0" smtClean="0"/>
              <a:t> </a:t>
            </a:r>
            <a:r>
              <a:rPr lang="en-US" altLang="zh-TW" dirty="0"/>
              <a:t>(https://en.wikipedia.org/wiki/Gaussian_elimination):</a:t>
            </a:r>
            <a:endParaRPr lang="en-US" altLang="zh-TW" dirty="0" smtClean="0"/>
          </a:p>
          <a:p>
            <a:r>
              <a:rPr lang="en-US" altLang="zh-TW" dirty="0" smtClean="0"/>
              <a:t>The </a:t>
            </a:r>
            <a:r>
              <a:rPr lang="en-US" altLang="zh-TW" dirty="0"/>
              <a:t>method of Gaussian elimination appears - albeit without proof - in the Chinese mathematical text </a:t>
            </a:r>
            <a:r>
              <a:rPr lang="en-US" altLang="zh-TW" dirty="0">
                <a:hlinkClick r:id="rId2" tooltip="Rod calculus"/>
              </a:rPr>
              <a:t>Chapter Eight: </a:t>
            </a:r>
            <a:r>
              <a:rPr lang="en-US" altLang="zh-TW" i="1" dirty="0">
                <a:hlinkClick r:id="rId2" tooltip="Rod calculus"/>
              </a:rPr>
              <a:t>Rectangular Arrays</a:t>
            </a:r>
            <a:r>
              <a:rPr lang="en-US" altLang="zh-TW" dirty="0"/>
              <a:t> </a:t>
            </a:r>
            <a:r>
              <a:rPr lang="en-US" altLang="zh-TW" dirty="0" smtClean="0"/>
              <a:t> of</a:t>
            </a:r>
            <a:r>
              <a:rPr lang="en-US" altLang="zh-TW" dirty="0"/>
              <a:t> </a:t>
            </a:r>
            <a:r>
              <a:rPr lang="en-US" altLang="zh-TW" i="1" dirty="0">
                <a:hlinkClick r:id="rId3" tooltip="The Nine Chapters on the Mathematical Art"/>
              </a:rPr>
              <a:t>The Nine Chapters on the Mathematical </a:t>
            </a:r>
            <a:r>
              <a:rPr lang="en-US" altLang="zh-TW" i="1" dirty="0" smtClean="0">
                <a:hlinkClick r:id="rId3" tooltip="The Nine Chapters on the Mathematical Art"/>
              </a:rPr>
              <a:t>Art</a:t>
            </a:r>
            <a:r>
              <a:rPr lang="zh-TW" altLang="en-US" i="1" dirty="0" smtClean="0"/>
              <a:t> </a:t>
            </a:r>
            <a:r>
              <a:rPr lang="en-US" altLang="zh-TW" dirty="0"/>
              <a:t>(</a:t>
            </a:r>
            <a:r>
              <a:rPr lang="zh-TW" altLang="en-US" dirty="0"/>
              <a:t>九章算術</a:t>
            </a:r>
            <a:r>
              <a:rPr lang="en-US" altLang="zh-TW" dirty="0"/>
              <a:t>)</a:t>
            </a:r>
            <a:r>
              <a:rPr lang="en-US" altLang="zh-TW" dirty="0" smtClean="0"/>
              <a:t>. </a:t>
            </a:r>
            <a:r>
              <a:rPr lang="en-US" altLang="zh-TW" dirty="0"/>
              <a:t>Its use is illustrated in eighteen problems, with two to five equations. The first reference to the book by this title is dated to 179 AD, but parts of it were written as early as approximately 150 BC.</a:t>
            </a:r>
            <a:r>
              <a:rPr lang="en-US" altLang="zh-TW" baseline="30000" dirty="0">
                <a:hlinkClick r:id="rId4"/>
              </a:rPr>
              <a:t>[1]</a:t>
            </a:r>
            <a:r>
              <a:rPr lang="en-US" altLang="zh-TW" baseline="30000" dirty="0">
                <a:hlinkClick r:id="rId5"/>
              </a:rPr>
              <a:t>[2]</a:t>
            </a:r>
            <a:r>
              <a:rPr lang="en-US" altLang="zh-TW" dirty="0"/>
              <a:t> It was commented on by </a:t>
            </a:r>
            <a:r>
              <a:rPr lang="en-US" altLang="zh-TW" dirty="0">
                <a:hlinkClick r:id="rId6" tooltip="Liu Hui"/>
              </a:rPr>
              <a:t>Liu Hui</a:t>
            </a:r>
            <a:r>
              <a:rPr lang="en-US" altLang="zh-TW" dirty="0"/>
              <a:t> in the 3rd century</a:t>
            </a:r>
            <a:r>
              <a:rPr lang="en-US" altLang="zh-TW" dirty="0" smtClean="0"/>
              <a:t>.</a:t>
            </a:r>
          </a:p>
          <a:p>
            <a:endParaRPr lang="en-US" altLang="zh-TW" dirty="0"/>
          </a:p>
          <a:p>
            <a:pPr algn="just"/>
            <a:r>
              <a:rPr lang="en-US" altLang="zh-TW" dirty="0"/>
              <a:t>The method in Europe stems from the notes of </a:t>
            </a:r>
            <a:r>
              <a:rPr lang="en-US" altLang="zh-TW" dirty="0">
                <a:hlinkClick r:id="rId7" tooltip="Isaac Newton"/>
              </a:rPr>
              <a:t>Isaac Newton</a:t>
            </a:r>
            <a:r>
              <a:rPr lang="en-US" altLang="zh-TW" dirty="0"/>
              <a:t>.</a:t>
            </a:r>
            <a:r>
              <a:rPr lang="en-US" altLang="zh-TW" baseline="30000" dirty="0">
                <a:hlinkClick r:id="rId8"/>
              </a:rPr>
              <a:t>[3]</a:t>
            </a:r>
            <a:r>
              <a:rPr lang="en-US" altLang="zh-TW" baseline="30000" dirty="0">
                <a:hlinkClick r:id="rId9"/>
              </a:rPr>
              <a:t>[4]</a:t>
            </a:r>
            <a:r>
              <a:rPr lang="en-US" altLang="zh-TW" dirty="0"/>
              <a:t> In 1670, he wrote that all the algebra books known to him lacked a lesson for solving simultaneous equations, which Newton then supplied. Cambridge University eventually published the </a:t>
            </a:r>
            <a:r>
              <a:rPr lang="en-US" altLang="zh-TW" dirty="0" smtClean="0"/>
              <a:t>notes</a:t>
            </a:r>
            <a:r>
              <a:rPr lang="zh-TW" altLang="en-US" dirty="0" smtClean="0"/>
              <a:t> </a:t>
            </a:r>
            <a:r>
              <a:rPr lang="en-US" altLang="zh-TW" dirty="0" smtClean="0"/>
              <a:t>as</a:t>
            </a:r>
            <a:r>
              <a:rPr lang="en-US" altLang="zh-TW" dirty="0"/>
              <a:t> </a:t>
            </a:r>
            <a:r>
              <a:rPr lang="en-US" altLang="zh-TW" i="1" dirty="0" err="1"/>
              <a:t>Arithmetica</a:t>
            </a:r>
            <a:r>
              <a:rPr lang="en-US" altLang="zh-TW" i="1" dirty="0"/>
              <a:t> </a:t>
            </a:r>
            <a:r>
              <a:rPr lang="en-US" altLang="zh-TW" i="1" dirty="0" err="1"/>
              <a:t>Universalis</a:t>
            </a:r>
            <a:r>
              <a:rPr lang="en-US" altLang="zh-TW" dirty="0"/>
              <a:t> in 1707 long after Newton had left academic life. The notes were widely imitated, which made (what is now called) Gaussian elimination a standard lesson in algebra textbooks by the end of the 18th century. </a:t>
            </a:r>
            <a:r>
              <a:rPr lang="en-US" altLang="zh-TW" dirty="0">
                <a:hlinkClick r:id="rId10" tooltip="Carl Friedrich Gauss"/>
              </a:rPr>
              <a:t>Carl Friedrich Gauss</a:t>
            </a:r>
            <a:r>
              <a:rPr lang="en-US" altLang="zh-TW" dirty="0"/>
              <a:t> in 1810 devised a notation for symmetric elimination that was adopted in the 19th century by professional </a:t>
            </a:r>
            <a:r>
              <a:rPr lang="en-US" altLang="zh-TW" dirty="0">
                <a:hlinkClick r:id="rId11" tooltip="Human computer"/>
              </a:rPr>
              <a:t>hand computers</a:t>
            </a:r>
            <a:r>
              <a:rPr lang="en-US" altLang="zh-TW" dirty="0"/>
              <a:t> to solve the normal equations of </a:t>
            </a:r>
            <a:r>
              <a:rPr lang="en-US" altLang="zh-TW" dirty="0">
                <a:solidFill>
                  <a:srgbClr val="FF0000"/>
                </a:solidFill>
              </a:rPr>
              <a:t>least-squares problems</a:t>
            </a:r>
            <a:r>
              <a:rPr lang="en-US" altLang="zh-TW" dirty="0"/>
              <a:t>.</a:t>
            </a:r>
            <a:r>
              <a:rPr lang="en-US" altLang="zh-TW" baseline="30000" dirty="0">
                <a:hlinkClick r:id="rId12"/>
              </a:rPr>
              <a:t>[5]</a:t>
            </a:r>
            <a:r>
              <a:rPr lang="en-US" altLang="zh-TW" dirty="0"/>
              <a:t> </a:t>
            </a:r>
            <a:endParaRPr lang="zh-TW" altLang="en-US" dirty="0"/>
          </a:p>
        </p:txBody>
      </p:sp>
    </p:spTree>
    <p:extLst>
      <p:ext uri="{BB962C8B-B14F-4D97-AF65-F5344CB8AC3E}">
        <p14:creationId xmlns:p14="http://schemas.microsoft.com/office/powerpoint/2010/main" val="296479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Gaussian elimination method</a:t>
            </a:r>
            <a:endParaRPr lang="zh-TW" altLang="en-US" dirty="0"/>
          </a:p>
        </p:txBody>
      </p:sp>
      <p:grpSp>
        <p:nvGrpSpPr>
          <p:cNvPr id="6" name="Group 5"/>
          <p:cNvGrpSpPr/>
          <p:nvPr/>
        </p:nvGrpSpPr>
        <p:grpSpPr>
          <a:xfrm>
            <a:off x="407368" y="4149080"/>
            <a:ext cx="10729192" cy="2162175"/>
            <a:chOff x="335360" y="2420888"/>
            <a:chExt cx="10729192" cy="2162175"/>
          </a:xfrm>
        </p:grpSpPr>
        <p:pic>
          <p:nvPicPr>
            <p:cNvPr id="3" name="Picture 2"/>
            <p:cNvPicPr>
              <a:picLocks noChangeAspect="1"/>
            </p:cNvPicPr>
            <p:nvPr/>
          </p:nvPicPr>
          <p:blipFill>
            <a:blip r:embed="rId2"/>
            <a:stretch>
              <a:fillRect/>
            </a:stretch>
          </p:blipFill>
          <p:spPr>
            <a:xfrm>
              <a:off x="6960096" y="2493064"/>
              <a:ext cx="4104456" cy="2089999"/>
            </a:xfrm>
            <a:prstGeom prst="rect">
              <a:avLst/>
            </a:prstGeom>
          </p:spPr>
        </p:pic>
        <p:pic>
          <p:nvPicPr>
            <p:cNvPr id="4" name="Picture 3"/>
            <p:cNvPicPr>
              <a:picLocks noChangeAspect="1"/>
            </p:cNvPicPr>
            <p:nvPr/>
          </p:nvPicPr>
          <p:blipFill>
            <a:blip r:embed="rId3"/>
            <a:stretch>
              <a:fillRect/>
            </a:stretch>
          </p:blipFill>
          <p:spPr>
            <a:xfrm>
              <a:off x="335360" y="2420888"/>
              <a:ext cx="5429250" cy="2162175"/>
            </a:xfrm>
            <a:prstGeom prst="rect">
              <a:avLst/>
            </a:prstGeom>
          </p:spPr>
        </p:pic>
        <p:sp>
          <p:nvSpPr>
            <p:cNvPr id="5" name="Right Arrow 4"/>
            <p:cNvSpPr/>
            <p:nvPr/>
          </p:nvSpPr>
          <p:spPr>
            <a:xfrm>
              <a:off x="5951984" y="3284984"/>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 name="Picture 6"/>
          <p:cNvPicPr>
            <a:picLocks noChangeAspect="1"/>
          </p:cNvPicPr>
          <p:nvPr/>
        </p:nvPicPr>
        <p:blipFill>
          <a:blip r:embed="rId4"/>
          <a:stretch>
            <a:fillRect/>
          </a:stretch>
        </p:blipFill>
        <p:spPr>
          <a:xfrm>
            <a:off x="3252787" y="1556792"/>
            <a:ext cx="5686425" cy="2209800"/>
          </a:xfrm>
          <a:prstGeom prst="rect">
            <a:avLst/>
          </a:prstGeom>
        </p:spPr>
      </p:pic>
      <p:sp>
        <p:nvSpPr>
          <p:cNvPr id="8" name="TextBox 7"/>
          <p:cNvSpPr txBox="1"/>
          <p:nvPr/>
        </p:nvSpPr>
        <p:spPr>
          <a:xfrm>
            <a:off x="376198" y="3779748"/>
            <a:ext cx="3935180" cy="369332"/>
          </a:xfrm>
          <a:prstGeom prst="rect">
            <a:avLst/>
          </a:prstGeom>
          <a:noFill/>
        </p:spPr>
        <p:txBody>
          <a:bodyPr wrap="none" rtlCol="0">
            <a:spAutoFit/>
          </a:bodyPr>
          <a:lstStyle/>
          <a:p>
            <a:r>
              <a:rPr lang="en-US" altLang="zh-TW" dirty="0"/>
              <a:t>the </a:t>
            </a:r>
            <a:r>
              <a:rPr lang="en-US" altLang="zh-TW" b="1" i="1" dirty="0"/>
              <a:t>augmented coefficient </a:t>
            </a:r>
            <a:r>
              <a:rPr lang="en-US" altLang="zh-TW" b="1" i="1" dirty="0" smtClean="0"/>
              <a:t>matrix:</a:t>
            </a:r>
            <a:endParaRPr lang="zh-TW" altLang="en-US" b="1" dirty="0"/>
          </a:p>
        </p:txBody>
      </p:sp>
    </p:spTree>
    <p:extLst>
      <p:ext uri="{BB962C8B-B14F-4D97-AF65-F5344CB8AC3E}">
        <p14:creationId xmlns:p14="http://schemas.microsoft.com/office/powerpoint/2010/main" val="3384651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Gaussian elimination method: algorithm</a:t>
            </a:r>
            <a:endParaRPr lang="zh-TW" altLang="en-US" dirty="0"/>
          </a:p>
        </p:txBody>
      </p:sp>
      <p:grpSp>
        <p:nvGrpSpPr>
          <p:cNvPr id="14" name="Group 13"/>
          <p:cNvGrpSpPr/>
          <p:nvPr/>
        </p:nvGrpSpPr>
        <p:grpSpPr>
          <a:xfrm>
            <a:off x="863623" y="1268760"/>
            <a:ext cx="9406609" cy="2952328"/>
            <a:chOff x="863623" y="1268760"/>
            <a:chExt cx="9406609" cy="2952328"/>
          </a:xfrm>
        </p:grpSpPr>
        <p:grpSp>
          <p:nvGrpSpPr>
            <p:cNvPr id="9" name="Group 8"/>
            <p:cNvGrpSpPr/>
            <p:nvPr/>
          </p:nvGrpSpPr>
          <p:grpSpPr>
            <a:xfrm>
              <a:off x="863623" y="1268760"/>
              <a:ext cx="6384505" cy="2952328"/>
              <a:chOff x="863623" y="1268760"/>
              <a:chExt cx="7418040" cy="3472274"/>
            </a:xfrm>
          </p:grpSpPr>
          <p:pic>
            <p:nvPicPr>
              <p:cNvPr id="3" name="Picture 2"/>
              <p:cNvPicPr>
                <a:picLocks noChangeAspect="1"/>
              </p:cNvPicPr>
              <p:nvPr/>
            </p:nvPicPr>
            <p:blipFill>
              <a:blip r:embed="rId2"/>
              <a:stretch>
                <a:fillRect/>
              </a:stretch>
            </p:blipFill>
            <p:spPr>
              <a:xfrm>
                <a:off x="863623" y="1268760"/>
                <a:ext cx="7418040" cy="3472274"/>
              </a:xfrm>
              <a:prstGeom prst="rect">
                <a:avLst/>
              </a:prstGeom>
            </p:spPr>
          </p:pic>
          <p:sp>
            <p:nvSpPr>
              <p:cNvPr id="5" name="Rectangle 4"/>
              <p:cNvSpPr/>
              <p:nvPr/>
            </p:nvSpPr>
            <p:spPr>
              <a:xfrm>
                <a:off x="911424" y="3501008"/>
                <a:ext cx="5688632"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Oval 5"/>
              <p:cNvSpPr/>
              <p:nvPr/>
            </p:nvSpPr>
            <p:spPr>
              <a:xfrm>
                <a:off x="3323692" y="3525551"/>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p:cNvSpPr txBox="1"/>
              <p:nvPr/>
            </p:nvSpPr>
            <p:spPr>
              <a:xfrm>
                <a:off x="3539686" y="3429000"/>
                <a:ext cx="527709" cy="369332"/>
              </a:xfrm>
              <a:prstGeom prst="rect">
                <a:avLst/>
              </a:prstGeom>
              <a:noFill/>
            </p:spPr>
            <p:txBody>
              <a:bodyPr wrap="none" rtlCol="0">
                <a:spAutoFit/>
              </a:bodyPr>
              <a:lstStyle/>
              <a:p>
                <a:r>
                  <a:rPr lang="en-US" altLang="zh-TW" dirty="0" smtClean="0">
                    <a:solidFill>
                      <a:srgbClr val="FF0000"/>
                    </a:solidFill>
                    <a:sym typeface="Wingdings" panose="05000000000000000000" pitchFamily="2" charset="2"/>
                  </a:rPr>
                  <a:t>0</a:t>
                </a:r>
                <a:endParaRPr lang="zh-TW" altLang="en-US" dirty="0">
                  <a:solidFill>
                    <a:srgbClr val="FF0000"/>
                  </a:solidFill>
                </a:endParaRPr>
              </a:p>
            </p:txBody>
          </p:sp>
          <p:sp>
            <p:nvSpPr>
              <p:cNvPr id="8" name="Rectangle 7"/>
              <p:cNvSpPr/>
              <p:nvPr/>
            </p:nvSpPr>
            <p:spPr>
              <a:xfrm>
                <a:off x="911424" y="2708920"/>
                <a:ext cx="5688632" cy="50405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Freeform 9"/>
            <p:cNvSpPr/>
            <p:nvPr/>
          </p:nvSpPr>
          <p:spPr>
            <a:xfrm>
              <a:off x="7099379" y="2692084"/>
              <a:ext cx="908733" cy="704259"/>
            </a:xfrm>
            <a:custGeom>
              <a:avLst/>
              <a:gdLst>
                <a:gd name="connsiteX0" fmla="*/ 0 w 908733"/>
                <a:gd name="connsiteY0" fmla="*/ 0 h 704259"/>
                <a:gd name="connsiteX1" fmla="*/ 908720 w 908733"/>
                <a:gd name="connsiteY1" fmla="*/ 494117 h 704259"/>
                <a:gd name="connsiteX2" fmla="*/ 17038 w 908733"/>
                <a:gd name="connsiteY2" fmla="*/ 704259 h 704259"/>
              </a:gdLst>
              <a:ahLst/>
              <a:cxnLst>
                <a:cxn ang="0">
                  <a:pos x="connsiteX0" y="connsiteY0"/>
                </a:cxn>
                <a:cxn ang="0">
                  <a:pos x="connsiteX1" y="connsiteY1"/>
                </a:cxn>
                <a:cxn ang="0">
                  <a:pos x="connsiteX2" y="connsiteY2"/>
                </a:cxn>
              </a:cxnLst>
              <a:rect l="l" t="t" r="r" b="b"/>
              <a:pathLst>
                <a:path w="908733" h="704259">
                  <a:moveTo>
                    <a:pt x="0" y="0"/>
                  </a:moveTo>
                  <a:cubicBezTo>
                    <a:pt x="452940" y="188370"/>
                    <a:pt x="905880" y="376741"/>
                    <a:pt x="908720" y="494117"/>
                  </a:cubicBezTo>
                  <a:cubicBezTo>
                    <a:pt x="911560" y="611493"/>
                    <a:pt x="464299" y="657876"/>
                    <a:pt x="17038" y="704259"/>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TextBox 10"/>
                <p:cNvSpPr txBox="1"/>
                <p:nvPr/>
              </p:nvSpPr>
              <p:spPr>
                <a:xfrm>
                  <a:off x="7032104" y="2616325"/>
                  <a:ext cx="323812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rgbClr val="FF0000"/>
                            </a:solidFill>
                            <a:latin typeface="Cambria Math" panose="02040503050406030204" pitchFamily="18" charset="0"/>
                          </a:rPr>
                          <m:t>×</m:t>
                        </m:r>
                        <m:d>
                          <m:dPr>
                            <m:ctrlPr>
                              <a:rPr lang="en-US" altLang="zh-TW" sz="1400" b="0" i="1" smtClean="0">
                                <a:solidFill>
                                  <a:srgbClr val="FF0000"/>
                                </a:solidFill>
                                <a:latin typeface="Cambria Math" panose="02040503050406030204" pitchFamily="18" charset="0"/>
                              </a:rPr>
                            </m:ctrlPr>
                          </m:dPr>
                          <m:e>
                            <m:r>
                              <a:rPr lang="en-US" altLang="zh-TW" sz="1400" b="0" i="1" smtClean="0">
                                <a:solidFill>
                                  <a:srgbClr val="FF0000"/>
                                </a:solidFill>
                                <a:latin typeface="Cambria Math" panose="02040503050406030204" pitchFamily="18" charset="0"/>
                              </a:rPr>
                              <m:t>−</m:t>
                            </m:r>
                            <m:r>
                              <a:rPr lang="en-US" altLang="zh-TW" sz="1400" b="0" i="1" smtClean="0">
                                <a:solidFill>
                                  <a:srgbClr val="FF0000"/>
                                </a:solidFill>
                                <a:latin typeface="Cambria Math" panose="02040503050406030204" pitchFamily="18" charset="0"/>
                              </a:rPr>
                              <m:t>𝜆</m:t>
                            </m:r>
                          </m:e>
                        </m:d>
                        <m:r>
                          <a:rPr lang="en-US" altLang="zh-TW" sz="1400" b="0" i="1" smtClean="0">
                            <a:solidFill>
                              <a:srgbClr val="FF0000"/>
                            </a:solidFill>
                            <a:latin typeface="Cambria Math" panose="02040503050406030204" pitchFamily="18" charset="0"/>
                          </a:rPr>
                          <m:t>   </m:t>
                        </m:r>
                        <m:r>
                          <a:rPr lang="en-US" altLang="zh-TW" sz="1400" b="0" i="1" smtClean="0">
                            <a:latin typeface="Cambria Math" panose="02040503050406030204" pitchFamily="18" charset="0"/>
                          </a:rPr>
                          <m:t>𝑠𝑜</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𝑡h𝑎𝑡</m:t>
                        </m:r>
                        <m:r>
                          <a:rPr lang="en-US" altLang="zh-TW" sz="1400" b="0" i="1" smtClean="0">
                            <a:latin typeface="Cambria Math" panose="02040503050406030204" pitchFamily="18" charset="0"/>
                          </a:rPr>
                          <m:t> </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𝐴</m:t>
                            </m:r>
                          </m:e>
                          <m:sub>
                            <m:r>
                              <a:rPr lang="en-US" altLang="zh-TW" sz="1400" b="0" i="1" smtClean="0">
                                <a:latin typeface="Cambria Math" panose="02040503050406030204" pitchFamily="18" charset="0"/>
                              </a:rPr>
                              <m:t>𝑖𝑘</m:t>
                            </m:r>
                          </m:sub>
                        </m:sSub>
                        <m:r>
                          <a:rPr lang="en-US" altLang="zh-TW" sz="1400" b="0" i="1" smtClean="0">
                            <a:solidFill>
                              <a:srgbClr val="FF0000"/>
                            </a:solidFill>
                            <a:latin typeface="Cambria Math" panose="02040503050406030204" pitchFamily="18" charset="0"/>
                          </a:rPr>
                          <m:t>−</m:t>
                        </m:r>
                        <m:r>
                          <a:rPr lang="en-US" altLang="zh-TW" sz="1400" b="0" i="1" smtClean="0">
                            <a:solidFill>
                              <a:srgbClr val="FF0000"/>
                            </a:solidFill>
                            <a:latin typeface="Cambria Math" panose="02040503050406030204" pitchFamily="18" charset="0"/>
                          </a:rPr>
                          <m:t>𝜆</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𝐴</m:t>
                            </m:r>
                          </m:e>
                          <m:sub>
                            <m:r>
                              <a:rPr lang="en-US" altLang="zh-TW" sz="1400" b="0" i="1" smtClean="0">
                                <a:latin typeface="Cambria Math" panose="02040503050406030204" pitchFamily="18" charset="0"/>
                              </a:rPr>
                              <m:t>𝑘𝑘</m:t>
                            </m:r>
                          </m:sub>
                        </m:sSub>
                        <m:r>
                          <a:rPr lang="en-US" altLang="zh-TW" sz="1400" b="0" i="1" smtClean="0">
                            <a:latin typeface="Cambria Math" panose="02040503050406030204" pitchFamily="18" charset="0"/>
                          </a:rPr>
                          <m:t>=0</m:t>
                        </m:r>
                      </m:oMath>
                    </m:oMathPara>
                  </a14:m>
                  <a:endParaRPr lang="en-US" altLang="zh-TW" sz="1400" b="0" dirty="0" smtClean="0"/>
                </a:p>
                <a:p>
                  <a:r>
                    <a:rPr lang="en-US" altLang="zh-TW" sz="1400" dirty="0" smtClean="0"/>
                    <a:t>                  </a:t>
                  </a:r>
                  <a14:m>
                    <m:oMath xmlns:m="http://schemas.openxmlformats.org/officeDocument/2006/math">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𝜆</m:t>
                      </m:r>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𝐴</m:t>
                          </m:r>
                        </m:e>
                        <m:sub>
                          <m:r>
                            <a:rPr lang="en-US" altLang="zh-TW" sz="1400" b="0" i="1" smtClean="0">
                              <a:latin typeface="Cambria Math" panose="02040503050406030204" pitchFamily="18" charset="0"/>
                            </a:rPr>
                            <m:t>𝑖𝑘</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𝐴</m:t>
                          </m:r>
                        </m:e>
                        <m:sub>
                          <m:r>
                            <a:rPr lang="en-US" altLang="zh-TW" sz="1400" b="0" i="1" smtClean="0">
                              <a:latin typeface="Cambria Math" panose="02040503050406030204" pitchFamily="18" charset="0"/>
                            </a:rPr>
                            <m:t>𝑘𝑘</m:t>
                          </m:r>
                        </m:sub>
                      </m:sSub>
                    </m:oMath>
                  </a14:m>
                  <a:endParaRPr lang="zh-TW" alt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032104" y="2616325"/>
                  <a:ext cx="3238128" cy="523220"/>
                </a:xfrm>
                <a:prstGeom prst="rect">
                  <a:avLst/>
                </a:prstGeom>
                <a:blipFill>
                  <a:blip r:embed="rId3"/>
                  <a:stretch>
                    <a:fillRect b="-4651"/>
                  </a:stretch>
                </a:blipFill>
              </p:spPr>
              <p:txBody>
                <a:bodyPr/>
                <a:lstStyle/>
                <a:p>
                  <a:r>
                    <a:rPr lang="zh-TW" altLang="en-US">
                      <a:noFill/>
                    </a:rPr>
                    <a:t> </a:t>
                  </a:r>
                </a:p>
              </p:txBody>
            </p:sp>
          </mc:Fallback>
        </mc:AlternateContent>
      </p:grpSp>
      <p:grpSp>
        <p:nvGrpSpPr>
          <p:cNvPr id="13" name="Group 12"/>
          <p:cNvGrpSpPr/>
          <p:nvPr/>
        </p:nvGrpSpPr>
        <p:grpSpPr>
          <a:xfrm>
            <a:off x="1055439" y="4282312"/>
            <a:ext cx="9070777" cy="2387047"/>
            <a:chOff x="1055439" y="4282312"/>
            <a:chExt cx="9070777" cy="2387047"/>
          </a:xfrm>
        </p:grpSpPr>
        <p:pic>
          <p:nvPicPr>
            <p:cNvPr id="4" name="Picture 3"/>
            <p:cNvPicPr>
              <a:picLocks noChangeAspect="1"/>
            </p:cNvPicPr>
            <p:nvPr/>
          </p:nvPicPr>
          <p:blipFill>
            <a:blip r:embed="rId4"/>
            <a:stretch>
              <a:fillRect/>
            </a:stretch>
          </p:blipFill>
          <p:spPr>
            <a:xfrm>
              <a:off x="1055439" y="4282312"/>
              <a:ext cx="9070777" cy="2387047"/>
            </a:xfrm>
            <a:prstGeom prst="rect">
              <a:avLst/>
            </a:prstGeom>
          </p:spPr>
        </p:pic>
        <p:sp>
          <p:nvSpPr>
            <p:cNvPr id="12" name="Rectangle 11"/>
            <p:cNvSpPr/>
            <p:nvPr/>
          </p:nvSpPr>
          <p:spPr>
            <a:xfrm>
              <a:off x="4223792" y="4941168"/>
              <a:ext cx="144016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TextBox 14"/>
          <p:cNvSpPr txBox="1"/>
          <p:nvPr/>
        </p:nvSpPr>
        <p:spPr>
          <a:xfrm>
            <a:off x="119336" y="2420888"/>
            <a:ext cx="896399" cy="307777"/>
          </a:xfrm>
          <a:prstGeom prst="rect">
            <a:avLst/>
          </a:prstGeom>
          <a:noFill/>
        </p:spPr>
        <p:txBody>
          <a:bodyPr wrap="none" rtlCol="0">
            <a:spAutoFit/>
          </a:bodyPr>
          <a:lstStyle/>
          <a:p>
            <a:r>
              <a:rPr lang="en-US" altLang="zh-TW" sz="1400" b="1" i="1" dirty="0" smtClean="0"/>
              <a:t>k-</a:t>
            </a:r>
            <a:r>
              <a:rPr lang="en-US" altLang="zh-TW" sz="1400" b="1" dirty="0" err="1" smtClean="0"/>
              <a:t>th</a:t>
            </a:r>
            <a:r>
              <a:rPr lang="en-US" altLang="zh-TW" sz="1400" b="1" dirty="0" smtClean="0"/>
              <a:t> row</a:t>
            </a:r>
            <a:endParaRPr lang="zh-TW" altLang="en-US" sz="1400" b="1" dirty="0"/>
          </a:p>
        </p:txBody>
      </p:sp>
      <p:sp>
        <p:nvSpPr>
          <p:cNvPr id="16" name="TextBox 15"/>
          <p:cNvSpPr txBox="1"/>
          <p:nvPr/>
        </p:nvSpPr>
        <p:spPr>
          <a:xfrm>
            <a:off x="119336" y="3068960"/>
            <a:ext cx="859531" cy="307777"/>
          </a:xfrm>
          <a:prstGeom prst="rect">
            <a:avLst/>
          </a:prstGeom>
          <a:noFill/>
        </p:spPr>
        <p:txBody>
          <a:bodyPr wrap="none" rtlCol="0">
            <a:spAutoFit/>
          </a:bodyPr>
          <a:lstStyle/>
          <a:p>
            <a:r>
              <a:rPr lang="en-US" altLang="zh-TW" sz="1400" b="1" i="1" dirty="0" err="1" smtClean="0"/>
              <a:t>i-</a:t>
            </a:r>
            <a:r>
              <a:rPr lang="en-US" altLang="zh-TW" sz="1400" b="1" dirty="0" err="1" smtClean="0"/>
              <a:t>th</a:t>
            </a:r>
            <a:r>
              <a:rPr lang="en-US" altLang="zh-TW" sz="1400" b="1" dirty="0" smtClean="0"/>
              <a:t> row</a:t>
            </a:r>
            <a:endParaRPr lang="zh-TW" altLang="en-US" sz="1400" b="1" dirty="0"/>
          </a:p>
        </p:txBody>
      </p:sp>
    </p:spTree>
    <p:extLst>
      <p:ext uri="{BB962C8B-B14F-4D97-AF65-F5344CB8AC3E}">
        <p14:creationId xmlns:p14="http://schemas.microsoft.com/office/powerpoint/2010/main" val="2412039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672" y="404664"/>
            <a:ext cx="6552728" cy="792088"/>
          </a:xfrm>
          <a:solidFill>
            <a:schemeClr val="bg1"/>
          </a:solidFill>
        </p:spPr>
        <p:txBody>
          <a:bodyPr>
            <a:normAutofit fontScale="90000"/>
          </a:bodyPr>
          <a:lstStyle/>
          <a:p>
            <a:r>
              <a:rPr lang="en-US" altLang="zh-TW" dirty="0" smtClean="0"/>
              <a:t>GE &amp; BS : step-by-step derivation </a:t>
            </a:r>
            <a:endParaRPr lang="zh-TW"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674105944"/>
              </p:ext>
            </p:extLst>
          </p:nvPr>
        </p:nvGraphicFramePr>
        <p:xfrm>
          <a:off x="263352" y="260648"/>
          <a:ext cx="2553968" cy="1124731"/>
        </p:xfrm>
        <a:graphic>
          <a:graphicData uri="http://schemas.openxmlformats.org/presentationml/2006/ole">
            <mc:AlternateContent xmlns:mc="http://schemas.openxmlformats.org/markup-compatibility/2006">
              <mc:Choice xmlns:v="urn:schemas-microsoft-com:vml" Requires="v">
                <p:oleObj spid="_x0000_s6030" name="Equation" r:id="rId3" imgW="2133360" imgH="939600" progId="Equation.DSMT4">
                  <p:embed/>
                </p:oleObj>
              </mc:Choice>
              <mc:Fallback>
                <p:oleObj name="Equation" r:id="rId3" imgW="2133360" imgH="939600" progId="Equation.DSMT4">
                  <p:embed/>
                  <p:pic>
                    <p:nvPicPr>
                      <p:cNvPr id="12" name="Object 11"/>
                      <p:cNvPicPr/>
                      <p:nvPr/>
                    </p:nvPicPr>
                    <p:blipFill>
                      <a:blip r:embed="rId4"/>
                      <a:stretch>
                        <a:fillRect/>
                      </a:stretch>
                    </p:blipFill>
                    <p:spPr>
                      <a:xfrm>
                        <a:off x="263352" y="260648"/>
                        <a:ext cx="2553968" cy="1124731"/>
                      </a:xfrm>
                      <a:prstGeom prst="rect">
                        <a:avLst/>
                      </a:prstGeom>
                      <a:solidFill>
                        <a:schemeClr val="bg1"/>
                      </a:solidFill>
                    </p:spPr>
                  </p:pic>
                </p:oleObj>
              </mc:Fallback>
            </mc:AlternateContent>
          </a:graphicData>
        </a:graphic>
      </p:graphicFrame>
      <p:pic>
        <p:nvPicPr>
          <p:cNvPr id="44" name="Picture 43"/>
          <p:cNvPicPr>
            <a:picLocks noChangeAspect="1"/>
          </p:cNvPicPr>
          <p:nvPr/>
        </p:nvPicPr>
        <p:blipFill>
          <a:blip r:embed="rId5"/>
          <a:stretch>
            <a:fillRect/>
          </a:stretch>
        </p:blipFill>
        <p:spPr>
          <a:xfrm>
            <a:off x="5303912" y="1916832"/>
            <a:ext cx="4176464" cy="663014"/>
          </a:xfrm>
          <a:prstGeom prst="rect">
            <a:avLst/>
          </a:prstGeom>
          <a:ln>
            <a:solidFill>
              <a:schemeClr val="tx1"/>
            </a:solidFill>
          </a:ln>
        </p:spPr>
      </p:pic>
      <p:grpSp>
        <p:nvGrpSpPr>
          <p:cNvPr id="4" name="Group 3"/>
          <p:cNvGrpSpPr/>
          <p:nvPr/>
        </p:nvGrpSpPr>
        <p:grpSpPr>
          <a:xfrm>
            <a:off x="191344" y="2852936"/>
            <a:ext cx="4510845" cy="3960440"/>
            <a:chOff x="191344" y="2852936"/>
            <a:chExt cx="4510845" cy="3960440"/>
          </a:xfrm>
        </p:grpSpPr>
        <mc:AlternateContent xmlns:mc="http://schemas.openxmlformats.org/markup-compatibility/2006" xmlns:a14="http://schemas.microsoft.com/office/drawing/2010/main">
          <mc:Choice Requires="a14">
            <p:graphicFrame>
              <p:nvGraphicFramePr>
                <p:cNvPr id="5" name="Object 4"/>
                <p:cNvGraphicFramePr>
                  <a:graphicFrameLocks noChangeAspect="1"/>
                </p:cNvGraphicFramePr>
                <p:nvPr>
                  <p:extLst>
                    <p:ext uri="{D42A27DB-BD31-4B8C-83A1-F6EECF244321}">
                      <p14:modId xmlns:p14="http://schemas.microsoft.com/office/powerpoint/2010/main" val="4014090437"/>
                    </p:ext>
                  </p:extLst>
                </p:nvPr>
              </p:nvGraphicFramePr>
              <p:xfrm>
                <a:off x="689162" y="2924944"/>
                <a:ext cx="1773068" cy="1197522"/>
              </p:xfrm>
              <a:graphic>
                <a:graphicData uri="http://schemas.openxmlformats.org/presentationml/2006/ole">
                  <mc:AlternateContent>
                    <mc:Choice xmlns:v="urn:schemas-microsoft-com:vml" Requires="v">
                      <p:oleObj spid="_x0000_s6031" name="Equation" r:id="rId6" imgW="1574640" imgH="939600" progId="Equation.DSMT4">
                        <p:embed/>
                      </p:oleObj>
                    </mc:Choice>
                    <mc:Fallback>
                      <p:oleObj name="Equation" r:id="rId6" imgW="1574640" imgH="939600" progId="Equation.DSMT4">
                        <p:embed/>
                        <p:pic>
                          <p:nvPicPr>
                            <p:cNvPr id="3" name="Object 2"/>
                            <p:cNvPicPr/>
                            <p:nvPr/>
                          </p:nvPicPr>
                          <p:blipFill>
                            <a:blip r:embed="rId7"/>
                            <a:stretch>
                              <a:fillRect/>
                            </a:stretch>
                          </p:blipFill>
                          <p:spPr>
                            <a:xfrm>
                              <a:off x="689162" y="2924944"/>
                              <a:ext cx="1773068" cy="1197522"/>
                            </a:xfrm>
                            <a:prstGeom prst="rect">
                              <a:avLst/>
                            </a:prstGeom>
                            <a:solidFill>
                              <a:schemeClr val="bg1"/>
                            </a:solidFill>
                          </p:spPr>
                        </p:pic>
                      </p:oleObj>
                    </mc:Fallback>
                  </mc:AlternateContent>
                </a:graphicData>
              </a:graphic>
            </p:graphicFrame>
          </mc:Choice>
          <mc:Fallback xmlns="">
            <p:graphicFrame>
              <p:nvGraphicFramePr>
                <p:cNvPr id="5" name="Object 4"/>
                <p:cNvGraphicFramePr>
                  <a:graphicFrameLocks noChangeAspect="1"/>
                </p:cNvGraphicFramePr>
                <p:nvPr>
                  <p:extLst>
                    <p:ext uri="{D42A27DB-BD31-4B8C-83A1-F6EECF244321}">
                      <p14:modId xmlns:p14="http://schemas.microsoft.com/office/powerpoint/2010/main" val="4014090437"/>
                    </p:ext>
                  </p:extLst>
                </p:nvPr>
              </p:nvGraphicFramePr>
              <p:xfrm>
                <a:off x="689162" y="2924944"/>
                <a:ext cx="1773068" cy="1197522"/>
              </p:xfrm>
              <a:graphic>
                <a:graphicData uri="http://schemas.openxmlformats.org/presentationml/2006/ole">
                  <mc:AlternateContent>
                    <mc:Choice xmlns:v="urn:schemas-microsoft-com:vml" Requires="v">
                      <p:oleObj spid="_x0000_s5617" name="Equation" r:id="rId8" imgW="1574640" imgH="939600" progId="Equation.DSMT4">
                        <p:embed/>
                      </p:oleObj>
                    </mc:Choice>
                    <mc:Fallback>
                      <p:oleObj name="Equation" r:id="rId8" imgW="1574640" imgH="939600" progId="Equation.DSMT4">
                        <p:embed/>
                        <p:pic>
                          <p:nvPicPr>
                            <p:cNvPr id="3" name="Object 2"/>
                            <p:cNvPicPr/>
                            <p:nvPr/>
                          </p:nvPicPr>
                          <p:blipFill>
                            <a:blip r:embed="rId9"/>
                            <a:stretch>
                              <a:fillRect/>
                            </a:stretch>
                          </p:blipFill>
                          <p:spPr>
                            <a:xfrm>
                              <a:off x="689162" y="2924944"/>
                              <a:ext cx="1773068" cy="1197522"/>
                            </a:xfrm>
                            <a:prstGeom prst="rect">
                              <a:avLst/>
                            </a:prstGeom>
                            <a:solidFill>
                              <a:schemeClr val="bg1"/>
                            </a:solidFill>
                          </p:spPr>
                        </p:pic>
                      </p:oleObj>
                    </mc:Fallback>
                  </mc:AlternateContent>
                </a:graphicData>
              </a:graphic>
            </p:graphicFrame>
          </mc:Fallback>
        </mc:AlternateContent>
        <p:sp>
          <p:nvSpPr>
            <p:cNvPr id="9" name="TextBox 8"/>
            <p:cNvSpPr txBox="1"/>
            <p:nvPr/>
          </p:nvSpPr>
          <p:spPr>
            <a:xfrm>
              <a:off x="191344" y="2924944"/>
              <a:ext cx="468398" cy="276999"/>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k=0</a:t>
              </a:r>
              <a:endParaRPr lang="zh-TW" altLang="en-US" sz="1200" dirty="0">
                <a:solidFill>
                  <a:srgbClr val="0000FF"/>
                </a:solidFill>
              </a:endParaRPr>
            </a:p>
          </p:txBody>
        </p:sp>
        <p:sp>
          <p:nvSpPr>
            <p:cNvPr id="10" name="TextBox 9"/>
            <p:cNvSpPr txBox="1"/>
            <p:nvPr/>
          </p:nvSpPr>
          <p:spPr>
            <a:xfrm>
              <a:off x="246657" y="3237841"/>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=1</a:t>
              </a:r>
              <a:endParaRPr lang="zh-TW" altLang="en-US" sz="1200" dirty="0">
                <a:solidFill>
                  <a:srgbClr val="FF0000"/>
                </a:solidFill>
              </a:endParaRPr>
            </a:p>
          </p:txBody>
        </p:sp>
        <mc:AlternateContent xmlns:mc="http://schemas.openxmlformats.org/markup-compatibility/2006" xmlns:a14="http://schemas.microsoft.com/office/drawing/2010/main">
          <mc:Choice Requires="a14">
            <p:sp>
              <p:nvSpPr>
                <p:cNvPr id="12" name="TextBox 11"/>
                <p:cNvSpPr txBox="1"/>
                <p:nvPr/>
              </p:nvSpPr>
              <p:spPr>
                <a:xfrm>
                  <a:off x="2569808" y="2987523"/>
                  <a:ext cx="7950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Sub>
                        <m:r>
                          <a:rPr lang="en-US" altLang="zh-TW" sz="1200" b="0" i="1" smtClean="0">
                            <a:latin typeface="Cambria Math" panose="02040503050406030204" pitchFamily="18" charset="0"/>
                          </a:rPr>
                          <m:t>=0</m:t>
                        </m:r>
                      </m:oMath>
                    </m:oMathPara>
                  </a14:m>
                  <a:endParaRPr lang="zh-TW" alt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569808" y="2987523"/>
                  <a:ext cx="795025" cy="276999"/>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69808" y="3300420"/>
                  <a:ext cx="66934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2</m:t>
                            </m:r>
                          </m:sub>
                        </m:sSub>
                        <m:r>
                          <a:rPr lang="en-US" altLang="zh-TW" sz="1200" i="1">
                            <a:latin typeface="Cambria Math" panose="02040503050406030204" pitchFamily="18" charset="0"/>
                          </a:rPr>
                          <m:t>=0</m:t>
                        </m:r>
                      </m:oMath>
                    </m:oMathPara>
                  </a14:m>
                  <a:endParaRPr lang="zh-TW" alt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569808" y="3300420"/>
                  <a:ext cx="669349" cy="27699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514495" y="3613316"/>
                  <a:ext cx="78476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514495" y="3613316"/>
                  <a:ext cx="784766" cy="276999"/>
                </a:xfrm>
                <a:prstGeom prst="rect">
                  <a:avLst/>
                </a:prstGeom>
                <a:blipFill>
                  <a:blip r:embed="rId12"/>
                  <a:stretch>
                    <a:fillRect/>
                  </a:stretch>
                </a:blipFill>
              </p:spPr>
              <p:txBody>
                <a:bodyPr/>
                <a:lstStyle/>
                <a:p>
                  <a:r>
                    <a:rPr lang="zh-TW" altLang="en-US">
                      <a:noFill/>
                    </a:rPr>
                    <a:t> </a:t>
                  </a:r>
                </a:p>
              </p:txBody>
            </p:sp>
          </mc:Fallback>
        </mc:AlternateContent>
        <p:sp>
          <p:nvSpPr>
            <p:cNvPr id="21" name="TextBox 20"/>
            <p:cNvSpPr txBox="1"/>
            <p:nvPr/>
          </p:nvSpPr>
          <p:spPr>
            <a:xfrm>
              <a:off x="246657" y="3488158"/>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=2</a:t>
              </a:r>
              <a:endParaRPr lang="zh-TW" altLang="en-US" sz="1200" dirty="0">
                <a:solidFill>
                  <a:srgbClr val="FF0000"/>
                </a:solidFill>
              </a:endParaRPr>
            </a:p>
          </p:txBody>
        </p:sp>
        <p:sp>
          <p:nvSpPr>
            <p:cNvPr id="22" name="TextBox 21"/>
            <p:cNvSpPr txBox="1"/>
            <p:nvPr/>
          </p:nvSpPr>
          <p:spPr>
            <a:xfrm>
              <a:off x="246657" y="3801054"/>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mc:AlternateContent xmlns:mc="http://schemas.openxmlformats.org/markup-compatibility/2006" xmlns:a14="http://schemas.microsoft.com/office/drawing/2010/main">
          <mc:Choice Requires="a14">
            <p:graphicFrame>
              <p:nvGraphicFramePr>
                <p:cNvPr id="13" name="Object 12"/>
                <p:cNvGraphicFramePr>
                  <a:graphicFrameLocks noChangeAspect="1"/>
                </p:cNvGraphicFramePr>
                <p:nvPr>
                  <p:extLst>
                    <p:ext uri="{D42A27DB-BD31-4B8C-83A1-F6EECF244321}">
                      <p14:modId xmlns:p14="http://schemas.microsoft.com/office/powerpoint/2010/main" val="3399227588"/>
                    </p:ext>
                  </p:extLst>
                </p:nvPr>
              </p:nvGraphicFramePr>
              <p:xfrm>
                <a:off x="689162" y="4239109"/>
                <a:ext cx="1686488" cy="1197522"/>
              </p:xfrm>
              <a:graphic>
                <a:graphicData uri="http://schemas.openxmlformats.org/presentationml/2006/ole">
                  <mc:AlternateContent>
                    <mc:Choice xmlns:v="urn:schemas-microsoft-com:vml" Requires="v">
                      <p:oleObj spid="_x0000_s6032" name="Equation" r:id="rId13" imgW="1498320" imgH="939600" progId="Equation.DSMT4">
                        <p:embed/>
                      </p:oleObj>
                    </mc:Choice>
                    <mc:Fallback>
                      <p:oleObj name="Equation" r:id="rId13" imgW="1498320" imgH="939600" progId="Equation.DSMT4">
                        <p:embed/>
                        <p:pic>
                          <p:nvPicPr>
                            <p:cNvPr id="5" name="Object 4"/>
                            <p:cNvPicPr/>
                            <p:nvPr/>
                          </p:nvPicPr>
                          <p:blipFill>
                            <a:blip r:embed="rId14"/>
                            <a:stretch>
                              <a:fillRect/>
                            </a:stretch>
                          </p:blipFill>
                          <p:spPr>
                            <a:xfrm>
                              <a:off x="689162" y="4239109"/>
                              <a:ext cx="1686488" cy="1197522"/>
                            </a:xfrm>
                            <a:prstGeom prst="rect">
                              <a:avLst/>
                            </a:prstGeom>
                            <a:solidFill>
                              <a:schemeClr val="bg1"/>
                            </a:solidFill>
                          </p:spPr>
                        </p:pic>
                      </p:oleObj>
                    </mc:Fallback>
                  </mc:AlternateContent>
                </a:graphicData>
              </a:graphic>
            </p:graphicFrame>
          </mc:Choice>
          <mc:Fallback xmlns="">
            <p:graphicFrame>
              <p:nvGraphicFramePr>
                <p:cNvPr id="13" name="Object 12"/>
                <p:cNvGraphicFramePr>
                  <a:graphicFrameLocks noChangeAspect="1"/>
                </p:cNvGraphicFramePr>
                <p:nvPr>
                  <p:extLst>
                    <p:ext uri="{D42A27DB-BD31-4B8C-83A1-F6EECF244321}">
                      <p14:modId xmlns:p14="http://schemas.microsoft.com/office/powerpoint/2010/main" val="752746280"/>
                    </p:ext>
                  </p:extLst>
                </p:nvPr>
              </p:nvGraphicFramePr>
              <p:xfrm>
                <a:off x="689162" y="4239109"/>
                <a:ext cx="1686488" cy="1197522"/>
              </p:xfrm>
              <a:graphic>
                <a:graphicData uri="http://schemas.openxmlformats.org/presentationml/2006/ole">
                  <mc:AlternateContent>
                    <mc:Choice xmlns:v="urn:schemas-microsoft-com:vml" Requires="v">
                      <p:oleObj spid="_x0000_s5618" name="Equation" r:id="rId15" imgW="1498320" imgH="939600" progId="Equation.DSMT4">
                        <p:embed/>
                      </p:oleObj>
                    </mc:Choice>
                    <mc:Fallback>
                      <p:oleObj name="Equation" r:id="rId15" imgW="1498320" imgH="939600" progId="Equation.DSMT4">
                        <p:embed/>
                        <p:pic>
                          <p:nvPicPr>
                            <p:cNvPr id="5" name="Object 4"/>
                            <p:cNvPicPr/>
                            <p:nvPr/>
                          </p:nvPicPr>
                          <p:blipFill>
                            <a:blip r:embed="rId16"/>
                            <a:stretch>
                              <a:fillRect/>
                            </a:stretch>
                          </p:blipFill>
                          <p:spPr>
                            <a:xfrm>
                              <a:off x="689162" y="4239109"/>
                              <a:ext cx="1686488" cy="1197522"/>
                            </a:xfrm>
                            <a:prstGeom prst="rect">
                              <a:avLst/>
                            </a:prstGeom>
                            <a:solidFill>
                              <a:schemeClr val="bg1"/>
                            </a:solidFill>
                          </p:spPr>
                        </p:pic>
                      </p:oleObj>
                    </mc:Fallback>
                  </mc:AlternateContent>
                </a:graphicData>
              </a:graphic>
            </p:graphicFrame>
          </mc:Fallback>
        </mc:AlternateContent>
        <p:sp>
          <p:nvSpPr>
            <p:cNvPr id="18" name="TextBox 17"/>
            <p:cNvSpPr txBox="1"/>
            <p:nvPr/>
          </p:nvSpPr>
          <p:spPr>
            <a:xfrm>
              <a:off x="246657" y="4489428"/>
              <a:ext cx="468398" cy="276999"/>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k=1</a:t>
              </a:r>
              <a:endParaRPr lang="zh-TW" altLang="en-US" sz="1200" dirty="0">
                <a:solidFill>
                  <a:srgbClr val="0000FF"/>
                </a:solidFill>
              </a:endParaRPr>
            </a:p>
          </p:txBody>
        </p:sp>
        <p:sp>
          <p:nvSpPr>
            <p:cNvPr id="19" name="TextBox 18"/>
            <p:cNvSpPr txBox="1"/>
            <p:nvPr/>
          </p:nvSpPr>
          <p:spPr>
            <a:xfrm>
              <a:off x="246657" y="4802323"/>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=2</a:t>
              </a:r>
              <a:endParaRPr lang="zh-TW" altLang="en-US" sz="1200" dirty="0">
                <a:solidFill>
                  <a:srgbClr val="FF0000"/>
                </a:solidFill>
              </a:endParaRPr>
            </a:p>
          </p:txBody>
        </p:sp>
        <p:sp>
          <p:nvSpPr>
            <p:cNvPr id="20" name="TextBox 19"/>
            <p:cNvSpPr txBox="1"/>
            <p:nvPr/>
          </p:nvSpPr>
          <p:spPr>
            <a:xfrm>
              <a:off x="246657" y="5115220"/>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mc:AlternateContent xmlns:mc="http://schemas.openxmlformats.org/markup-compatibility/2006" xmlns:a14="http://schemas.microsoft.com/office/drawing/2010/main">
          <mc:Choice Requires="a14">
            <p:sp>
              <p:nvSpPr>
                <p:cNvPr id="25" name="TextBox 24"/>
                <p:cNvSpPr txBox="1"/>
                <p:nvPr/>
              </p:nvSpPr>
              <p:spPr>
                <a:xfrm>
                  <a:off x="2459182" y="4614585"/>
                  <a:ext cx="66935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2</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0</m:t>
                        </m:r>
                      </m:oMath>
                    </m:oMathPara>
                  </a14:m>
                  <a:endParaRPr lang="zh-TW" altLang="en-US" sz="1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459182" y="4614585"/>
                  <a:ext cx="669350" cy="27699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348555" y="5052640"/>
                  <a:ext cx="78476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i="1">
                                <a:latin typeface="Cambria Math" panose="02040503050406030204" pitchFamily="18" charset="0"/>
                              </a:rPr>
                              <m:t>3</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1</m:t>
                        </m:r>
                      </m:oMath>
                    </m:oMathPara>
                  </a14:m>
                  <a:endParaRPr lang="zh-TW"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348555" y="5052640"/>
                  <a:ext cx="784767" cy="27699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27" name="Object 26"/>
                <p:cNvGraphicFramePr>
                  <a:graphicFrameLocks noChangeAspect="1"/>
                </p:cNvGraphicFramePr>
                <p:nvPr>
                  <p:extLst>
                    <p:ext uri="{D42A27DB-BD31-4B8C-83A1-F6EECF244321}">
                      <p14:modId xmlns:p14="http://schemas.microsoft.com/office/powerpoint/2010/main" val="2079764074"/>
                    </p:ext>
                  </p:extLst>
                </p:nvPr>
              </p:nvGraphicFramePr>
              <p:xfrm>
                <a:off x="689162" y="5615854"/>
                <a:ext cx="1686488" cy="1197522"/>
              </p:xfrm>
              <a:graphic>
                <a:graphicData uri="http://schemas.openxmlformats.org/presentationml/2006/ole">
                  <mc:AlternateContent>
                    <mc:Choice xmlns:v="urn:schemas-microsoft-com:vml" Requires="v">
                      <p:oleObj spid="_x0000_s6033" name="Equation" r:id="rId19" imgW="1498320" imgH="939600" progId="Equation.DSMT4">
                        <p:embed/>
                      </p:oleObj>
                    </mc:Choice>
                    <mc:Fallback>
                      <p:oleObj name="Equation" r:id="rId19" imgW="1498320" imgH="939600" progId="Equation.DSMT4">
                        <p:embed/>
                        <p:pic>
                          <p:nvPicPr>
                            <p:cNvPr id="13" name="Object 12"/>
                            <p:cNvPicPr/>
                            <p:nvPr/>
                          </p:nvPicPr>
                          <p:blipFill>
                            <a:blip r:embed="rId20"/>
                            <a:stretch>
                              <a:fillRect/>
                            </a:stretch>
                          </p:blipFill>
                          <p:spPr>
                            <a:xfrm>
                              <a:off x="689162" y="5615854"/>
                              <a:ext cx="1686488" cy="1197522"/>
                            </a:xfrm>
                            <a:prstGeom prst="rect">
                              <a:avLst/>
                            </a:prstGeom>
                            <a:solidFill>
                              <a:schemeClr val="bg1"/>
                            </a:solidFill>
                          </p:spPr>
                        </p:pic>
                      </p:oleObj>
                    </mc:Fallback>
                  </mc:AlternateContent>
                </a:graphicData>
              </a:graphic>
            </p:graphicFrame>
          </mc:Choice>
          <mc:Fallback xmlns="">
            <p:graphicFrame>
              <p:nvGraphicFramePr>
                <p:cNvPr id="27" name="Object 26"/>
                <p:cNvGraphicFramePr>
                  <a:graphicFrameLocks noChangeAspect="1"/>
                </p:cNvGraphicFramePr>
                <p:nvPr>
                  <p:extLst>
                    <p:ext uri="{D42A27DB-BD31-4B8C-83A1-F6EECF244321}">
                      <p14:modId xmlns:p14="http://schemas.microsoft.com/office/powerpoint/2010/main" val="2615593880"/>
                    </p:ext>
                  </p:extLst>
                </p:nvPr>
              </p:nvGraphicFramePr>
              <p:xfrm>
                <a:off x="689162" y="5615854"/>
                <a:ext cx="1686488" cy="1197522"/>
              </p:xfrm>
              <a:graphic>
                <a:graphicData uri="http://schemas.openxmlformats.org/presentationml/2006/ole">
                  <mc:AlternateContent>
                    <mc:Choice xmlns:v="urn:schemas-microsoft-com:vml" Requires="v">
                      <p:oleObj spid="_x0000_s5619" name="Equation" r:id="rId21" imgW="1498320" imgH="939600" progId="Equation.DSMT4">
                        <p:embed/>
                      </p:oleObj>
                    </mc:Choice>
                    <mc:Fallback>
                      <p:oleObj name="Equation" r:id="rId21" imgW="1498320" imgH="939600" progId="Equation.DSMT4">
                        <p:embed/>
                        <p:pic>
                          <p:nvPicPr>
                            <p:cNvPr id="13" name="Object 12"/>
                            <p:cNvPicPr/>
                            <p:nvPr/>
                          </p:nvPicPr>
                          <p:blipFill>
                            <a:blip r:embed="rId22"/>
                            <a:stretch>
                              <a:fillRect/>
                            </a:stretch>
                          </p:blipFill>
                          <p:spPr>
                            <a:xfrm>
                              <a:off x="689162" y="5615854"/>
                              <a:ext cx="1686488" cy="1197522"/>
                            </a:xfrm>
                            <a:prstGeom prst="rect">
                              <a:avLst/>
                            </a:prstGeom>
                            <a:solidFill>
                              <a:schemeClr val="bg1"/>
                            </a:solidFill>
                          </p:spPr>
                        </p:pic>
                      </p:oleObj>
                    </mc:Fallback>
                  </mc:AlternateContent>
                </a:graphicData>
              </a:graphic>
            </p:graphicFrame>
          </mc:Fallback>
        </mc:AlternateContent>
        <p:sp>
          <p:nvSpPr>
            <p:cNvPr id="28" name="TextBox 27"/>
            <p:cNvSpPr txBox="1"/>
            <p:nvPr/>
          </p:nvSpPr>
          <p:spPr>
            <a:xfrm>
              <a:off x="246657" y="6179068"/>
              <a:ext cx="468398" cy="276999"/>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k=2</a:t>
              </a:r>
              <a:endParaRPr lang="zh-TW" altLang="en-US" sz="1200" dirty="0">
                <a:solidFill>
                  <a:srgbClr val="0000FF"/>
                </a:solidFill>
              </a:endParaRPr>
            </a:p>
          </p:txBody>
        </p:sp>
        <p:sp>
          <p:nvSpPr>
            <p:cNvPr id="30" name="TextBox 29"/>
            <p:cNvSpPr txBox="1"/>
            <p:nvPr/>
          </p:nvSpPr>
          <p:spPr>
            <a:xfrm>
              <a:off x="263352" y="6453336"/>
              <a:ext cx="434734" cy="276999"/>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p:cxnSp>
          <p:nvCxnSpPr>
            <p:cNvPr id="53" name="Straight Arrow Connector 52"/>
            <p:cNvCxnSpPr/>
            <p:nvPr/>
          </p:nvCxnSpPr>
          <p:spPr>
            <a:xfrm>
              <a:off x="4063262" y="3112682"/>
              <a:ext cx="0" cy="32541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007768" y="2852936"/>
              <a:ext cx="694421" cy="276999"/>
            </a:xfrm>
            <a:prstGeom prst="rect">
              <a:avLst/>
            </a:prstGeom>
            <a:noFill/>
          </p:spPr>
          <p:txBody>
            <a:bodyPr wrap="none" rtlCol="0">
              <a:spAutoFit/>
            </a:bodyPr>
            <a:lstStyle/>
            <a:p>
              <a:r>
                <a:rPr lang="en-US" altLang="zh-TW" sz="1200" dirty="0" smtClean="0">
                  <a:solidFill>
                    <a:srgbClr val="0000FF"/>
                  </a:solidFill>
                </a:rPr>
                <a:t>k=0,1,2</a:t>
              </a:r>
              <a:endParaRPr lang="zh-TW" altLang="en-US" sz="1200" dirty="0">
                <a:solidFill>
                  <a:srgbClr val="0000FF"/>
                </a:solidFill>
              </a:endParaRPr>
            </a:p>
          </p:txBody>
        </p:sp>
        <p:cxnSp>
          <p:nvCxnSpPr>
            <p:cNvPr id="56" name="Straight Arrow Connector 55"/>
            <p:cNvCxnSpPr/>
            <p:nvPr/>
          </p:nvCxnSpPr>
          <p:spPr>
            <a:xfrm>
              <a:off x="3399504" y="3112682"/>
              <a:ext cx="0" cy="750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233565" y="2852936"/>
              <a:ext cx="793807" cy="276999"/>
            </a:xfrm>
            <a:prstGeom prst="rect">
              <a:avLst/>
            </a:prstGeom>
            <a:noFill/>
          </p:spPr>
          <p:txBody>
            <a:bodyPr wrap="none" rtlCol="0">
              <a:spAutoFit/>
            </a:bodyPr>
            <a:lstStyle/>
            <a:p>
              <a:r>
                <a:rPr lang="en-US" altLang="zh-TW" sz="1200" dirty="0" err="1" smtClean="0">
                  <a:solidFill>
                    <a:srgbClr val="FF0000"/>
                  </a:solidFill>
                </a:rPr>
                <a:t>i</a:t>
              </a:r>
              <a:r>
                <a:rPr lang="en-US" altLang="zh-TW" sz="1200" dirty="0" smtClean="0">
                  <a:solidFill>
                    <a:srgbClr val="FF0000"/>
                  </a:solidFill>
                </a:rPr>
                <a:t>=k+1,..3</a:t>
              </a:r>
              <a:endParaRPr lang="zh-TW" altLang="en-US" sz="1200" dirty="0">
                <a:solidFill>
                  <a:srgbClr val="FF0000"/>
                </a:solidFill>
              </a:endParaRPr>
            </a:p>
          </p:txBody>
        </p:sp>
        <p:sp>
          <p:nvSpPr>
            <p:cNvPr id="31" name="Freeform 30"/>
            <p:cNvSpPr/>
            <p:nvPr/>
          </p:nvSpPr>
          <p:spPr>
            <a:xfrm>
              <a:off x="2348555" y="3112683"/>
              <a:ext cx="306659" cy="250317"/>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64" name="Freeform 63"/>
            <p:cNvSpPr/>
            <p:nvPr/>
          </p:nvSpPr>
          <p:spPr>
            <a:xfrm>
              <a:off x="2348555" y="3112682"/>
              <a:ext cx="306659" cy="563214"/>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65" name="Freeform 64"/>
            <p:cNvSpPr/>
            <p:nvPr/>
          </p:nvSpPr>
          <p:spPr>
            <a:xfrm>
              <a:off x="2348555" y="3112682"/>
              <a:ext cx="306659" cy="876110"/>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66" name="Freeform 65"/>
            <p:cNvSpPr/>
            <p:nvPr/>
          </p:nvSpPr>
          <p:spPr>
            <a:xfrm>
              <a:off x="2293243" y="4677165"/>
              <a:ext cx="276566" cy="625793"/>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67" name="Freeform 66"/>
            <p:cNvSpPr/>
            <p:nvPr/>
          </p:nvSpPr>
          <p:spPr>
            <a:xfrm>
              <a:off x="2293242" y="4677165"/>
              <a:ext cx="306659" cy="312897"/>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mc:AlternateContent xmlns:mc="http://schemas.openxmlformats.org/markup-compatibility/2006" xmlns:a14="http://schemas.microsoft.com/office/drawing/2010/main">
          <mc:Choice Requires="a14">
            <p:sp>
              <p:nvSpPr>
                <p:cNvPr id="68" name="TextBox 67"/>
                <p:cNvSpPr txBox="1"/>
                <p:nvPr/>
              </p:nvSpPr>
              <p:spPr>
                <a:xfrm>
                  <a:off x="2569808" y="6241647"/>
                  <a:ext cx="78476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569808" y="6241647"/>
                  <a:ext cx="784766" cy="276999"/>
                </a:xfrm>
                <a:prstGeom prst="rect">
                  <a:avLst/>
                </a:prstGeom>
                <a:blipFill>
                  <a:blip r:embed="rId23"/>
                  <a:stretch>
                    <a:fillRect/>
                  </a:stretch>
                </a:blipFill>
              </p:spPr>
              <p:txBody>
                <a:bodyPr/>
                <a:lstStyle/>
                <a:p>
                  <a:r>
                    <a:rPr lang="zh-TW" altLang="en-US">
                      <a:noFill/>
                    </a:rPr>
                    <a:t> </a:t>
                  </a:r>
                </a:p>
              </p:txBody>
            </p:sp>
          </mc:Fallback>
        </mc:AlternateContent>
        <p:sp>
          <p:nvSpPr>
            <p:cNvPr id="69" name="Freeform 68"/>
            <p:cNvSpPr/>
            <p:nvPr/>
          </p:nvSpPr>
          <p:spPr>
            <a:xfrm>
              <a:off x="2348555" y="6304227"/>
              <a:ext cx="306659" cy="312897"/>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grpSp>
      <p:grpSp>
        <p:nvGrpSpPr>
          <p:cNvPr id="6" name="Group 5"/>
          <p:cNvGrpSpPr/>
          <p:nvPr/>
        </p:nvGrpSpPr>
        <p:grpSpPr>
          <a:xfrm>
            <a:off x="335360" y="1556792"/>
            <a:ext cx="3186134" cy="1029793"/>
            <a:chOff x="7780109" y="2458284"/>
            <a:chExt cx="3186134" cy="1029793"/>
          </a:xfrm>
          <a:solidFill>
            <a:schemeClr val="bg1"/>
          </a:solidFill>
        </p:grpSpPr>
        <p:pic>
          <p:nvPicPr>
            <p:cNvPr id="7" name="Picture 6"/>
            <p:cNvPicPr>
              <a:picLocks noChangeAspect="1"/>
            </p:cNvPicPr>
            <p:nvPr/>
          </p:nvPicPr>
          <p:blipFill>
            <a:blip r:embed="rId24"/>
            <a:stretch>
              <a:fillRect/>
            </a:stretch>
          </p:blipFill>
          <p:spPr>
            <a:xfrm>
              <a:off x="7780109" y="2853406"/>
              <a:ext cx="3186134" cy="634671"/>
            </a:xfrm>
            <a:prstGeom prst="rect">
              <a:avLst/>
            </a:prstGeom>
            <a:grpFill/>
            <a:ln>
              <a:solidFill>
                <a:schemeClr val="tx1"/>
              </a:solidFill>
            </a:ln>
          </p:spPr>
        </p:pic>
        <p:pic>
          <p:nvPicPr>
            <p:cNvPr id="8" name="Picture 7"/>
            <p:cNvPicPr>
              <a:picLocks noChangeAspect="1"/>
            </p:cNvPicPr>
            <p:nvPr/>
          </p:nvPicPr>
          <p:blipFill>
            <a:blip r:embed="rId25"/>
            <a:stretch>
              <a:fillRect/>
            </a:stretch>
          </p:blipFill>
          <p:spPr>
            <a:xfrm>
              <a:off x="7780109" y="2458284"/>
              <a:ext cx="1133475" cy="271463"/>
            </a:xfrm>
            <a:prstGeom prst="rect">
              <a:avLst/>
            </a:prstGeom>
            <a:grpFill/>
            <a:ln>
              <a:solidFill>
                <a:schemeClr val="tx1"/>
              </a:solidFill>
            </a:ln>
          </p:spPr>
        </p:pic>
      </p:grpSp>
      <p:grpSp>
        <p:nvGrpSpPr>
          <p:cNvPr id="42" name="Group 41"/>
          <p:cNvGrpSpPr/>
          <p:nvPr/>
        </p:nvGrpSpPr>
        <p:grpSpPr>
          <a:xfrm>
            <a:off x="5303911" y="2708920"/>
            <a:ext cx="3377276" cy="1224136"/>
            <a:chOff x="7015783" y="2276872"/>
            <a:chExt cx="4298353" cy="1377950"/>
          </a:xfrm>
        </p:grpSpPr>
        <mc:AlternateContent xmlns:mc="http://schemas.openxmlformats.org/markup-compatibility/2006" xmlns:a14="http://schemas.microsoft.com/office/drawing/2010/main">
          <mc:Choice Requires="a14">
            <p:graphicFrame>
              <p:nvGraphicFramePr>
                <p:cNvPr id="35" name="Object 34"/>
                <p:cNvGraphicFramePr>
                  <a:graphicFrameLocks noChangeAspect="1"/>
                </p:cNvGraphicFramePr>
                <p:nvPr>
                  <p:extLst>
                    <p:ext uri="{D42A27DB-BD31-4B8C-83A1-F6EECF244321}">
                      <p14:modId xmlns:p14="http://schemas.microsoft.com/office/powerpoint/2010/main" val="3802962785"/>
                    </p:ext>
                  </p:extLst>
                </p:nvPr>
              </p:nvGraphicFramePr>
              <p:xfrm>
                <a:off x="7015783" y="2276872"/>
                <a:ext cx="2082800" cy="1377950"/>
              </p:xfrm>
              <a:graphic>
                <a:graphicData uri="http://schemas.openxmlformats.org/presentationml/2006/ole">
                  <mc:AlternateContent>
                    <mc:Choice xmlns:v="urn:schemas-microsoft-com:vml" Requires="v">
                      <p:oleObj spid="_x0000_s6034" name="Equation" r:id="rId26" imgW="1422360" imgH="939600" progId="Equation.DSMT4">
                        <p:embed/>
                      </p:oleObj>
                    </mc:Choice>
                    <mc:Fallback>
                      <p:oleObj name="Equation" r:id="rId26" imgW="1422360" imgH="939600" progId="Equation.DSMT4">
                        <p:embed/>
                        <p:pic>
                          <p:nvPicPr>
                            <p:cNvPr id="27" name="Object 26"/>
                            <p:cNvPicPr/>
                            <p:nvPr/>
                          </p:nvPicPr>
                          <p:blipFill>
                            <a:blip r:embed="rId27"/>
                            <a:stretch>
                              <a:fillRect/>
                            </a:stretch>
                          </p:blipFill>
                          <p:spPr>
                            <a:xfrm>
                              <a:off x="7015783" y="2276872"/>
                              <a:ext cx="2082800" cy="1377950"/>
                            </a:xfrm>
                            <a:prstGeom prst="rect">
                              <a:avLst/>
                            </a:prstGeom>
                            <a:solidFill>
                              <a:schemeClr val="bg1"/>
                            </a:solidFill>
                          </p:spPr>
                        </p:pic>
                      </p:oleObj>
                    </mc:Fallback>
                  </mc:AlternateContent>
                </a:graphicData>
              </a:graphic>
            </p:graphicFrame>
          </mc:Choice>
          <mc:Fallback xmlns="">
            <p:graphicFrame>
              <p:nvGraphicFramePr>
                <p:cNvPr id="35" name="Object 34"/>
                <p:cNvGraphicFramePr>
                  <a:graphicFrameLocks noChangeAspect="1"/>
                </p:cNvGraphicFramePr>
                <p:nvPr>
                  <p:extLst>
                    <p:ext uri="{D42A27DB-BD31-4B8C-83A1-F6EECF244321}">
                      <p14:modId xmlns:p14="http://schemas.microsoft.com/office/powerpoint/2010/main" val="1239087638"/>
                    </p:ext>
                  </p:extLst>
                </p:nvPr>
              </p:nvGraphicFramePr>
              <p:xfrm>
                <a:off x="7015783" y="2276872"/>
                <a:ext cx="2082800" cy="1377950"/>
              </p:xfrm>
              <a:graphic>
                <a:graphicData uri="http://schemas.openxmlformats.org/presentationml/2006/ole">
                  <mc:AlternateContent>
                    <mc:Choice xmlns:v="urn:schemas-microsoft-com:vml" Requires="v">
                      <p:oleObj spid="_x0000_s5338" name="Equation" r:id="rId28" imgW="1422360" imgH="939600" progId="Equation.DSMT4">
                        <p:embed/>
                      </p:oleObj>
                    </mc:Choice>
                    <mc:Fallback>
                      <p:oleObj name="Equation" r:id="rId28" imgW="1422360" imgH="939600" progId="Equation.DSMT4">
                        <p:embed/>
                        <p:pic>
                          <p:nvPicPr>
                            <p:cNvPr id="27" name="Object 26"/>
                            <p:cNvPicPr/>
                            <p:nvPr/>
                          </p:nvPicPr>
                          <p:blipFill>
                            <a:blip r:embed="rId29"/>
                            <a:stretch>
                              <a:fillRect/>
                            </a:stretch>
                          </p:blipFill>
                          <p:spPr>
                            <a:xfrm>
                              <a:off x="7015783" y="2276872"/>
                              <a:ext cx="2082800" cy="1377950"/>
                            </a:xfrm>
                            <a:prstGeom prst="rect">
                              <a:avLst/>
                            </a:prstGeom>
                            <a:solidFill>
                              <a:schemeClr val="bg1"/>
                            </a:solidFill>
                          </p:spPr>
                        </p:pic>
                      </p:oleObj>
                    </mc:Fallback>
                  </mc:AlternateContent>
                </a:graphicData>
              </a:graphic>
            </p:graphicFrame>
          </mc:Fallback>
        </mc:AlternateContent>
        <p:sp>
          <p:nvSpPr>
            <p:cNvPr id="37" name="Rectangle 36"/>
            <p:cNvSpPr/>
            <p:nvPr/>
          </p:nvSpPr>
          <p:spPr>
            <a:xfrm>
              <a:off x="7104112" y="3356990"/>
              <a:ext cx="1836251" cy="216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xmlns:a14="http://schemas.microsoft.com/office/drawing/2010/main">
          <mc:Choice Requires="a14">
            <p:sp>
              <p:nvSpPr>
                <p:cNvPr id="47" name="TextBox 46"/>
                <p:cNvSpPr txBox="1"/>
                <p:nvPr/>
              </p:nvSpPr>
              <p:spPr>
                <a:xfrm>
                  <a:off x="9192342" y="3212976"/>
                  <a:ext cx="2121794" cy="346450"/>
                </a:xfrm>
                <a:prstGeom prst="rect">
                  <a:avLst/>
                </a:prstGeom>
                <a:noFill/>
              </p:spPr>
              <p:txBody>
                <a:bodyPr wrap="none" rtlCol="0">
                  <a:spAutoFit/>
                </a:bodyPr>
                <a:lstStyle/>
                <a:p>
                  <a:r>
                    <a:rPr lang="zh-TW" altLang="en-US" sz="1400" dirty="0" smtClean="0">
                      <a:solidFill>
                        <a:srgbClr val="FF0000"/>
                      </a:solidFill>
                    </a:rPr>
                    <a:t>直接代入</a:t>
                  </a:r>
                  <a:r>
                    <a:rPr lang="en-US" altLang="zh-TW" sz="1400" dirty="0" smtClean="0">
                      <a:solidFill>
                        <a:srgbClr val="FF0000"/>
                      </a:solidFill>
                    </a:rPr>
                    <a:t> </a:t>
                  </a:r>
                  <a14:m>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𝑥</m:t>
                          </m:r>
                        </m:e>
                        <m:sub>
                          <m:r>
                            <a:rPr lang="en-US" altLang="zh-TW" sz="1400" b="0" i="1" smtClean="0">
                              <a:solidFill>
                                <a:srgbClr val="FF0000"/>
                              </a:solidFill>
                              <a:latin typeface="Cambria Math" panose="02040503050406030204" pitchFamily="18" charset="0"/>
                            </a:rPr>
                            <m:t>3</m:t>
                          </m:r>
                        </m:sub>
                      </m:sSub>
                      <m:r>
                        <a:rPr lang="en-US" altLang="zh-TW" sz="1400" b="0" i="1" smtClean="0">
                          <a:solidFill>
                            <a:srgbClr val="FF0000"/>
                          </a:solidFill>
                          <a:latin typeface="Cambria Math" panose="02040503050406030204" pitchFamily="18" charset="0"/>
                        </a:rPr>
                        <m:t>=100</m:t>
                      </m:r>
                    </m:oMath>
                  </a14:m>
                  <a:endParaRPr lang="zh-TW" altLang="en-US" sz="1400"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192342" y="3212976"/>
                  <a:ext cx="2121794" cy="346450"/>
                </a:xfrm>
                <a:prstGeom prst="rect">
                  <a:avLst/>
                </a:prstGeom>
                <a:blipFill>
                  <a:blip r:embed="rId30"/>
                  <a:stretch>
                    <a:fillRect l="-1099" t="-6000" b="-18000"/>
                  </a:stretch>
                </a:blipFill>
              </p:spPr>
              <p:txBody>
                <a:bodyPr/>
                <a:lstStyle/>
                <a:p>
                  <a:r>
                    <a:rPr lang="zh-TW" altLang="en-US">
                      <a:noFill/>
                    </a:rPr>
                    <a:t> </a:t>
                  </a:r>
                </a:p>
              </p:txBody>
            </p:sp>
          </mc:Fallback>
        </mc:AlternateContent>
        <p:cxnSp>
          <p:nvCxnSpPr>
            <p:cNvPr id="41" name="Straight Arrow Connector 40"/>
            <p:cNvCxnSpPr/>
            <p:nvPr/>
          </p:nvCxnSpPr>
          <p:spPr>
            <a:xfrm flipH="1" flipV="1">
              <a:off x="8472264" y="3212976"/>
              <a:ext cx="792088"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303912" y="4077072"/>
            <a:ext cx="5091673" cy="2746078"/>
            <a:chOff x="5807968" y="3149778"/>
            <a:chExt cx="5091673" cy="2746078"/>
          </a:xfrm>
        </p:grpSpPr>
        <mc:AlternateContent xmlns:mc="http://schemas.openxmlformats.org/markup-compatibility/2006" xmlns:a14="http://schemas.microsoft.com/office/drawing/2010/main">
          <mc:Choice Requires="a14">
            <p:graphicFrame>
              <p:nvGraphicFramePr>
                <p:cNvPr id="58" name="Object 57"/>
                <p:cNvGraphicFramePr>
                  <a:graphicFrameLocks noChangeAspect="1"/>
                </p:cNvGraphicFramePr>
                <p:nvPr>
                  <p:extLst>
                    <p:ext uri="{D42A27DB-BD31-4B8C-83A1-F6EECF244321}">
                      <p14:modId xmlns:p14="http://schemas.microsoft.com/office/powerpoint/2010/main" val="2143170843"/>
                    </p:ext>
                  </p:extLst>
                </p:nvPr>
              </p:nvGraphicFramePr>
              <p:xfrm>
                <a:off x="5807968" y="3149778"/>
                <a:ext cx="3171753" cy="1224136"/>
              </p:xfrm>
              <a:graphic>
                <a:graphicData uri="http://schemas.openxmlformats.org/presentationml/2006/ole">
                  <mc:AlternateContent>
                    <mc:Choice xmlns:v="urn:schemas-microsoft-com:vml" Requires="v">
                      <p:oleObj spid="_x0000_s6035" name="Equation" r:id="rId31" imgW="2438280" imgH="939600" progId="Equation.DSMT4">
                        <p:embed/>
                      </p:oleObj>
                    </mc:Choice>
                    <mc:Fallback>
                      <p:oleObj name="Equation" r:id="rId31" imgW="2438280" imgH="939600" progId="Equation.DSMT4">
                        <p:embed/>
                        <p:pic>
                          <p:nvPicPr>
                            <p:cNvPr id="35" name="Object 34"/>
                            <p:cNvPicPr/>
                            <p:nvPr/>
                          </p:nvPicPr>
                          <p:blipFill>
                            <a:blip r:embed="rId29"/>
                            <a:stretch>
                              <a:fillRect/>
                            </a:stretch>
                          </p:blipFill>
                          <p:spPr>
                            <a:xfrm>
                              <a:off x="5807968" y="3149778"/>
                              <a:ext cx="3171753" cy="1224136"/>
                            </a:xfrm>
                            <a:prstGeom prst="rect">
                              <a:avLst/>
                            </a:prstGeom>
                            <a:solidFill>
                              <a:schemeClr val="bg1"/>
                            </a:solidFill>
                          </p:spPr>
                        </p:pic>
                      </p:oleObj>
                    </mc:Fallback>
                  </mc:AlternateContent>
                </a:graphicData>
              </a:graphic>
            </p:graphicFrame>
          </mc:Choice>
          <mc:Fallback xmlns="">
            <p:graphicFrame>
              <p:nvGraphicFramePr>
                <p:cNvPr id="58" name="Object 57"/>
                <p:cNvGraphicFramePr>
                  <a:graphicFrameLocks noChangeAspect="1"/>
                </p:cNvGraphicFramePr>
                <p:nvPr>
                  <p:extLst>
                    <p:ext uri="{D42A27DB-BD31-4B8C-83A1-F6EECF244321}">
                      <p14:modId xmlns:p14="http://schemas.microsoft.com/office/powerpoint/2010/main" val="2115320601"/>
                    </p:ext>
                  </p:extLst>
                </p:nvPr>
              </p:nvGraphicFramePr>
              <p:xfrm>
                <a:off x="5807968" y="3149778"/>
                <a:ext cx="3171753" cy="1224136"/>
              </p:xfrm>
              <a:graphic>
                <a:graphicData uri="http://schemas.openxmlformats.org/presentationml/2006/ole">
                  <mc:AlternateContent>
                    <mc:Choice xmlns:v="urn:schemas-microsoft-com:vml" Requires="v">
                      <p:oleObj spid="_x0000_s5621" name="Equation" r:id="rId33" imgW="2438280" imgH="939600" progId="Equation.DSMT4">
                        <p:embed/>
                      </p:oleObj>
                    </mc:Choice>
                    <mc:Fallback>
                      <p:oleObj name="Equation" r:id="rId33" imgW="2438280" imgH="939600" progId="Equation.DSMT4">
                        <p:embed/>
                        <p:pic>
                          <p:nvPicPr>
                            <p:cNvPr id="35" name="Object 34"/>
                            <p:cNvPicPr/>
                            <p:nvPr/>
                          </p:nvPicPr>
                          <p:blipFill>
                            <a:blip r:embed="rId34"/>
                            <a:stretch>
                              <a:fillRect/>
                            </a:stretch>
                          </p:blipFill>
                          <p:spPr>
                            <a:xfrm>
                              <a:off x="5807968" y="3149778"/>
                              <a:ext cx="3171753" cy="1224136"/>
                            </a:xfrm>
                            <a:prstGeom prst="rect">
                              <a:avLst/>
                            </a:prstGeom>
                            <a:solidFill>
                              <a:schemeClr val="bg1"/>
                            </a:solidFill>
                          </p:spPr>
                        </p:pic>
                      </p:oleObj>
                    </mc:Fallback>
                  </mc:AlternateContent>
                </a:graphicData>
              </a:graphic>
            </p:graphicFrame>
          </mc:Fallback>
        </mc:AlternateContent>
        <p:sp>
          <p:nvSpPr>
            <p:cNvPr id="60" name="Rectangle 59"/>
            <p:cNvSpPr/>
            <p:nvPr/>
          </p:nvSpPr>
          <p:spPr>
            <a:xfrm>
              <a:off x="6384032" y="3789040"/>
              <a:ext cx="2592288" cy="224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Straight Arrow Connector 61"/>
            <p:cNvCxnSpPr/>
            <p:nvPr/>
          </p:nvCxnSpPr>
          <p:spPr>
            <a:xfrm>
              <a:off x="8976320" y="4005064"/>
              <a:ext cx="549366" cy="50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7248128" y="5157192"/>
                  <a:ext cx="990015" cy="738664"/>
                </a:xfrm>
                <a:prstGeom prst="rect">
                  <a:avLst/>
                </a:prstGeom>
                <a:noFill/>
              </p:spPr>
              <p:txBody>
                <a:bodyPr wrap="none" rtlCol="0">
                  <a:spAutoFit/>
                </a:bodyPr>
                <a:lstStyle/>
                <a:p>
                  <a:r>
                    <a:rPr lang="en-US" altLang="zh-TW" sz="1400" dirty="0" smtClean="0">
                      <a:solidFill>
                        <a:srgbClr val="FF0000"/>
                      </a:solidFill>
                    </a:rPr>
                    <a:t>Likewise, </a:t>
                  </a:r>
                </a:p>
                <a:p>
                  <a:pPr/>
                  <a14:m>
                    <m:oMathPara xmlns:m="http://schemas.openxmlformats.org/officeDocument/2006/math">
                      <m:oMathParaPr>
                        <m:jc m:val="centerGroup"/>
                      </m:oMathParaPr>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𝑥</m:t>
                            </m:r>
                          </m:e>
                          <m:sub>
                            <m:r>
                              <a:rPr lang="en-US" altLang="zh-TW" sz="1400" b="0" i="1" smtClean="0">
                                <a:solidFill>
                                  <a:srgbClr val="FF0000"/>
                                </a:solidFill>
                                <a:latin typeface="Cambria Math" panose="02040503050406030204" pitchFamily="18" charset="0"/>
                              </a:rPr>
                              <m:t>1</m:t>
                            </m:r>
                          </m:sub>
                        </m:sSub>
                        <m:r>
                          <a:rPr lang="en-US" altLang="zh-TW" sz="1400" b="0" i="1" smtClean="0">
                            <a:solidFill>
                              <a:srgbClr val="FF0000"/>
                            </a:solidFill>
                            <a:latin typeface="Cambria Math" panose="02040503050406030204" pitchFamily="18" charset="0"/>
                          </a:rPr>
                          <m:t>=…</m:t>
                        </m:r>
                      </m:oMath>
                    </m:oMathPara>
                  </a14:m>
                  <a:endParaRPr lang="en-US" altLang="zh-TW" sz="1400" b="0" dirty="0" smtClean="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𝑥</m:t>
                            </m:r>
                          </m:e>
                          <m:sub>
                            <m:r>
                              <a:rPr lang="en-US" altLang="zh-TW" sz="1400" b="0" i="1" smtClean="0">
                                <a:solidFill>
                                  <a:srgbClr val="FF0000"/>
                                </a:solidFill>
                                <a:latin typeface="Cambria Math" panose="02040503050406030204" pitchFamily="18" charset="0"/>
                              </a:rPr>
                              <m:t>0</m:t>
                            </m:r>
                          </m:sub>
                        </m:sSub>
                        <m:r>
                          <a:rPr lang="en-US" altLang="zh-TW" sz="1400" b="0" i="1" smtClean="0">
                            <a:solidFill>
                              <a:srgbClr val="FF0000"/>
                            </a:solidFill>
                            <a:latin typeface="Cambria Math" panose="02040503050406030204" pitchFamily="18" charset="0"/>
                          </a:rPr>
                          <m:t>=…</m:t>
                        </m:r>
                      </m:oMath>
                    </m:oMathPara>
                  </a14:m>
                  <a:endParaRPr lang="en-US" altLang="zh-TW" sz="1400" dirty="0" smtClean="0">
                    <a:solidFill>
                      <a:srgbClr val="FF000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7248128" y="5157192"/>
                  <a:ext cx="990015" cy="738664"/>
                </a:xfrm>
                <a:prstGeom prst="rect">
                  <a:avLst/>
                </a:prstGeom>
                <a:blipFill>
                  <a:blip r:embed="rId35"/>
                  <a:stretch>
                    <a:fillRect l="-1840" t="-2479" r="-6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7320136" y="4509120"/>
                  <a:ext cx="3579505" cy="545662"/>
                </a:xfrm>
                <a:prstGeom prst="rect">
                  <a:avLst/>
                </a:prstGeom>
                <a:solidFill>
                  <a:schemeClr val="bg1"/>
                </a:solid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𝑏</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23</m:t>
                                </m:r>
                              </m:sub>
                            </m:sSub>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3</m:t>
                                </m:r>
                              </m:sub>
                            </m:sSub>
                          </m:num>
                          <m:den>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22</m:t>
                                </m:r>
                              </m:sub>
                            </m:sSub>
                          </m:den>
                        </m:f>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r>
                              <a:rPr lang="en-US" altLang="zh-TW" sz="1400" b="0" i="1" smtClean="0">
                                <a:solidFill>
                                  <a:schemeClr val="accent5"/>
                                </a:solidFill>
                                <a:latin typeface="Cambria Math" panose="02040503050406030204" pitchFamily="18" charset="0"/>
                              </a:rPr>
                              <m:t>210−</m:t>
                            </m:r>
                            <m:d>
                              <m:dPr>
                                <m:ctrlPr>
                                  <a:rPr lang="en-US" altLang="zh-TW" sz="1400" b="0" i="1" smtClean="0">
                                    <a:solidFill>
                                      <a:schemeClr val="accent5"/>
                                    </a:solidFill>
                                    <a:latin typeface="Cambria Math" panose="02040503050406030204" pitchFamily="18" charset="0"/>
                                  </a:rPr>
                                </m:ctrlPr>
                              </m:dPr>
                              <m:e>
                                <m:r>
                                  <a:rPr lang="en-US" altLang="zh-TW" sz="1400" b="0" i="1" smtClean="0">
                                    <a:solidFill>
                                      <a:schemeClr val="accent5"/>
                                    </a:solidFill>
                                    <a:latin typeface="Cambria Math" panose="02040503050406030204" pitchFamily="18" charset="0"/>
                                  </a:rPr>
                                  <m:t>−1</m:t>
                                </m:r>
                              </m:e>
                            </m:d>
                            <m:r>
                              <a:rPr lang="en-US" altLang="zh-TW" sz="1400" b="0" i="1" smtClean="0">
                                <a:solidFill>
                                  <a:schemeClr val="accent5"/>
                                </a:solidFill>
                                <a:latin typeface="Cambria Math" panose="02040503050406030204" pitchFamily="18" charset="0"/>
                              </a:rPr>
                              <m:t>⋅100</m:t>
                            </m:r>
                          </m:num>
                          <m:den>
                            <m:r>
                              <a:rPr lang="en-US" altLang="zh-TW" sz="1400" b="0" i="1" smtClean="0">
                                <a:solidFill>
                                  <a:schemeClr val="accent5"/>
                                </a:solidFill>
                                <a:latin typeface="Cambria Math" panose="02040503050406030204" pitchFamily="18" charset="0"/>
                              </a:rPr>
                              <m:t>1</m:t>
                            </m:r>
                          </m:den>
                        </m:f>
                        <m:r>
                          <a:rPr lang="en-US" altLang="zh-TW" sz="1400" b="0" i="1" smtClean="0">
                            <a:solidFill>
                              <a:schemeClr val="accent5"/>
                            </a:solidFill>
                            <a:latin typeface="Cambria Math" panose="02040503050406030204" pitchFamily="18" charset="0"/>
                          </a:rPr>
                          <m:t>=310</m:t>
                        </m:r>
                      </m:oMath>
                    </m:oMathPara>
                  </a14:m>
                  <a:endParaRPr lang="zh-TW" altLang="en-US" sz="1400" dirty="0">
                    <a:solidFill>
                      <a:schemeClr val="accent5"/>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320136" y="4509120"/>
                  <a:ext cx="3579505" cy="545662"/>
                </a:xfrm>
                <a:prstGeom prst="rect">
                  <a:avLst/>
                </a:prstGeom>
                <a:blipFill>
                  <a:blip r:embed="rId36"/>
                  <a:stretch>
                    <a:fillRect/>
                  </a:stretch>
                </a:blipFill>
                <a:ln>
                  <a:solidFill>
                    <a:srgbClr val="FF0000"/>
                  </a:solidFill>
                </a:ln>
              </p:spPr>
              <p:txBody>
                <a:bodyPr/>
                <a:lstStyle/>
                <a:p>
                  <a:r>
                    <a:rPr lang="zh-TW" altLang="en-US">
                      <a:noFill/>
                    </a:rPr>
                    <a:t> </a:t>
                  </a:r>
                </a:p>
              </p:txBody>
            </p:sp>
          </mc:Fallback>
        </mc:AlternateContent>
      </p:grpSp>
      <p:grpSp>
        <p:nvGrpSpPr>
          <p:cNvPr id="48" name="Group 47"/>
          <p:cNvGrpSpPr/>
          <p:nvPr/>
        </p:nvGrpSpPr>
        <p:grpSpPr>
          <a:xfrm>
            <a:off x="767408" y="3068960"/>
            <a:ext cx="504056" cy="2448272"/>
            <a:chOff x="767408" y="2348880"/>
            <a:chExt cx="504056" cy="2448272"/>
          </a:xfrm>
        </p:grpSpPr>
        <p:sp>
          <p:nvSpPr>
            <p:cNvPr id="49" name="Rectangle 48"/>
            <p:cNvSpPr/>
            <p:nvPr/>
          </p:nvSpPr>
          <p:spPr>
            <a:xfrm>
              <a:off x="767408" y="2492896"/>
              <a:ext cx="288032" cy="9361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Rectangle 49"/>
            <p:cNvSpPr/>
            <p:nvPr/>
          </p:nvSpPr>
          <p:spPr>
            <a:xfrm>
              <a:off x="767408" y="3861048"/>
              <a:ext cx="288032" cy="9361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TextBox 50"/>
                <p:cNvSpPr txBox="1"/>
                <p:nvPr/>
              </p:nvSpPr>
              <p:spPr>
                <a:xfrm>
                  <a:off x="782163" y="2348880"/>
                  <a:ext cx="48930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oMath>
                    </m:oMathPara>
                  </a14:m>
                  <a:endParaRPr lang="zh-TW" altLang="en-US" sz="1400" dirty="0">
                    <a:solidFill>
                      <a:schemeClr val="bg1">
                        <a:lumMod val="50000"/>
                      </a:schemeClr>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82163" y="2348880"/>
                  <a:ext cx="489301" cy="307777"/>
                </a:xfrm>
                <a:prstGeom prst="rect">
                  <a:avLst/>
                </a:prstGeom>
                <a:blipFill>
                  <a:blip r:embed="rId37"/>
                  <a:stretch>
                    <a:fillRect/>
                  </a:stretch>
                </a:blipFill>
              </p:spPr>
              <p:txBody>
                <a:bodyPr/>
                <a:lstStyle/>
                <a:p>
                  <a:r>
                    <a:rPr lang="zh-TW" altLang="en-US">
                      <a:noFill/>
                    </a:rPr>
                    <a:t> </a:t>
                  </a:r>
                </a:p>
              </p:txBody>
            </p:sp>
          </mc:Fallback>
        </mc:AlternateContent>
        <p:cxnSp>
          <p:nvCxnSpPr>
            <p:cNvPr id="52" name="Straight Arrow Connector 51"/>
            <p:cNvCxnSpPr/>
            <p:nvPr/>
          </p:nvCxnSpPr>
          <p:spPr>
            <a:xfrm>
              <a:off x="983432" y="3501008"/>
              <a:ext cx="0" cy="36004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p:cNvSpPr txBox="1"/>
              <p:nvPr/>
            </p:nvSpPr>
            <p:spPr>
              <a:xfrm>
                <a:off x="551384" y="2708920"/>
                <a:ext cx="12241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𝑘𝑘</m:t>
                          </m:r>
                        </m:sub>
                      </m:sSub>
                      <m:r>
                        <a:rPr lang="en-US" altLang="zh-TW" sz="1400" b="0" i="1" smtClean="0">
                          <a:solidFill>
                            <a:schemeClr val="bg1">
                              <a:lumMod val="50000"/>
                            </a:schemeClr>
                          </a:solidFill>
                          <a:latin typeface="Cambria Math" panose="02040503050406030204" pitchFamily="18" charset="0"/>
                        </a:rPr>
                        <m:t>=1</m:t>
                      </m:r>
                    </m:oMath>
                  </m:oMathPara>
                </a14:m>
                <a:endParaRPr lang="zh-TW" altLang="en-US" sz="1400" dirty="0">
                  <a:solidFill>
                    <a:schemeClr val="bg1">
                      <a:lumMod val="50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51384" y="2708920"/>
                <a:ext cx="1224136" cy="307777"/>
              </a:xfrm>
              <a:prstGeom prst="rect">
                <a:avLst/>
              </a:prstGeom>
              <a:blipFill>
                <a:blip r:embed="rId3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96983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404664"/>
            <a:ext cx="8596668" cy="1320800"/>
          </a:xfrm>
        </p:spPr>
        <p:txBody>
          <a:bodyPr/>
          <a:lstStyle/>
          <a:p>
            <a:r>
              <a:rPr lang="en-US" altLang="zh-TW" dirty="0" smtClean="0"/>
              <a:t>GE: code </a:t>
            </a:r>
            <a:br>
              <a:rPr lang="en-US" altLang="zh-TW" dirty="0" smtClean="0"/>
            </a:br>
            <a:endParaRPr lang="zh-TW" altLang="en-US" dirty="0"/>
          </a:p>
        </p:txBody>
      </p:sp>
      <p:sp>
        <p:nvSpPr>
          <p:cNvPr id="3" name="TextBox 2"/>
          <p:cNvSpPr txBox="1"/>
          <p:nvPr/>
        </p:nvSpPr>
        <p:spPr>
          <a:xfrm>
            <a:off x="245286" y="1547527"/>
            <a:ext cx="2416046" cy="369332"/>
          </a:xfrm>
          <a:prstGeom prst="rect">
            <a:avLst/>
          </a:prstGeom>
          <a:noFill/>
        </p:spPr>
        <p:txBody>
          <a:bodyPr wrap="none" rtlCol="0">
            <a:spAutoFit/>
          </a:bodyPr>
          <a:lstStyle/>
          <a:p>
            <a:r>
              <a:rPr lang="en-US" altLang="zh-TW" dirty="0" smtClean="0"/>
              <a:t>Gaussian elimination:</a:t>
            </a:r>
            <a:endParaRPr lang="zh-TW" altLang="en-US" dirty="0"/>
          </a:p>
        </p:txBody>
      </p:sp>
      <p:grpSp>
        <p:nvGrpSpPr>
          <p:cNvPr id="42" name="Group 41"/>
          <p:cNvGrpSpPr/>
          <p:nvPr/>
        </p:nvGrpSpPr>
        <p:grpSpPr>
          <a:xfrm>
            <a:off x="5231904" y="3933056"/>
            <a:ext cx="6851010" cy="1876804"/>
            <a:chOff x="4943872" y="2780928"/>
            <a:chExt cx="7960685" cy="2200030"/>
          </a:xfrm>
        </p:grpSpPr>
        <p:sp>
          <p:nvSpPr>
            <p:cNvPr id="5" name="TextBox 4"/>
            <p:cNvSpPr txBox="1"/>
            <p:nvPr/>
          </p:nvSpPr>
          <p:spPr>
            <a:xfrm>
              <a:off x="5015882" y="3140968"/>
              <a:ext cx="7888675" cy="1839990"/>
            </a:xfrm>
            <a:prstGeom prst="rect">
              <a:avLst/>
            </a:prstGeom>
            <a:noFill/>
            <a:ln w="19050">
              <a:solidFill>
                <a:srgbClr val="FFC000"/>
              </a:solidFill>
            </a:ln>
          </p:spPr>
          <p:txBody>
            <a:bodyPr wrap="none" rtlCol="0">
              <a:spAutoFit/>
            </a:bodyPr>
            <a:lstStyle/>
            <a:p>
              <a:r>
                <a:rPr lang="pt-BR" altLang="zh-TW" sz="1600" dirty="0"/>
                <a:t>for k in range(0,n-1): </a:t>
              </a:r>
              <a:r>
                <a:rPr lang="pt-BR" altLang="zh-TW" sz="1600" dirty="0">
                  <a:solidFill>
                    <a:srgbClr val="92D050"/>
                  </a:solidFill>
                </a:rPr>
                <a:t>#k=0,1,...n-2</a:t>
              </a:r>
            </a:p>
            <a:p>
              <a:r>
                <a:rPr lang="pt-BR" altLang="zh-TW" sz="1600" dirty="0"/>
                <a:t>    for i in range(k+1,n):  </a:t>
              </a:r>
              <a:r>
                <a:rPr lang="pt-BR" altLang="zh-TW" sz="1600" dirty="0">
                  <a:solidFill>
                    <a:srgbClr val="92D050"/>
                  </a:solidFill>
                </a:rPr>
                <a:t>#i=k+1, k+2,..n-1</a:t>
              </a:r>
            </a:p>
            <a:p>
              <a:r>
                <a:rPr lang="pt-BR" altLang="zh-TW" sz="1600" dirty="0"/>
                <a:t>        if a[i,k] != 0.0:</a:t>
              </a:r>
            </a:p>
            <a:p>
              <a:r>
                <a:rPr lang="pt-BR" altLang="zh-TW" sz="1600" dirty="0" smtClean="0"/>
                <a:t>            lam=a[i,k</a:t>
              </a:r>
              <a:r>
                <a:rPr lang="pt-BR" altLang="zh-TW" sz="1600" dirty="0"/>
                <a:t>]/a[k,k]</a:t>
              </a:r>
            </a:p>
            <a:p>
              <a:r>
                <a:rPr lang="pt-BR" altLang="zh-TW" sz="1600" dirty="0"/>
                <a:t>            a[i,k:n]=a[i,k:n]-lam*a[k,k:n] </a:t>
              </a:r>
              <a:r>
                <a:rPr lang="pt-BR" altLang="zh-TW" sz="1600" dirty="0">
                  <a:solidFill>
                    <a:srgbClr val="92D050"/>
                  </a:solidFill>
                </a:rPr>
                <a:t>#a[i,k:n]=a[i,k],a[i,k+1]...a[i,n-1]</a:t>
              </a:r>
            </a:p>
            <a:p>
              <a:r>
                <a:rPr lang="pt-BR" altLang="zh-TW" sz="1600" dirty="0"/>
                <a:t>            b[i]=b[i]-lam*b[k] </a:t>
              </a:r>
              <a:endParaRPr lang="zh-TW" altLang="en-US" sz="1600" dirty="0"/>
            </a:p>
          </p:txBody>
        </p:sp>
        <p:sp>
          <p:nvSpPr>
            <p:cNvPr id="41" name="TextBox 40"/>
            <p:cNvSpPr txBox="1"/>
            <p:nvPr/>
          </p:nvSpPr>
          <p:spPr>
            <a:xfrm>
              <a:off x="4943872" y="2780928"/>
              <a:ext cx="1617150" cy="396860"/>
            </a:xfrm>
            <a:prstGeom prst="rect">
              <a:avLst/>
            </a:prstGeom>
            <a:noFill/>
          </p:spPr>
          <p:txBody>
            <a:bodyPr wrap="none" rtlCol="0">
              <a:spAutoFit/>
            </a:bodyPr>
            <a:lstStyle/>
            <a:p>
              <a:r>
                <a:rPr lang="en-US" altLang="zh-TW" sz="1600" dirty="0" smtClean="0"/>
                <a:t>Python code:</a:t>
              </a:r>
              <a:endParaRPr lang="zh-TW" altLang="en-US" sz="1600" dirty="0"/>
            </a:p>
          </p:txBody>
        </p:sp>
      </p:grpSp>
      <p:grpSp>
        <p:nvGrpSpPr>
          <p:cNvPr id="45" name="Group 44"/>
          <p:cNvGrpSpPr/>
          <p:nvPr/>
        </p:nvGrpSpPr>
        <p:grpSpPr>
          <a:xfrm>
            <a:off x="5231904" y="1628800"/>
            <a:ext cx="3888432" cy="1728192"/>
            <a:chOff x="5735960" y="188640"/>
            <a:chExt cx="3888432" cy="1728192"/>
          </a:xfrm>
        </p:grpSpPr>
        <p:grpSp>
          <p:nvGrpSpPr>
            <p:cNvPr id="4" name="Group 3"/>
            <p:cNvGrpSpPr/>
            <p:nvPr/>
          </p:nvGrpSpPr>
          <p:grpSpPr>
            <a:xfrm>
              <a:off x="6023992" y="692696"/>
              <a:ext cx="3186134" cy="1029793"/>
              <a:chOff x="7780109" y="2458284"/>
              <a:chExt cx="3186134" cy="1029793"/>
            </a:xfrm>
          </p:grpSpPr>
          <p:pic>
            <p:nvPicPr>
              <p:cNvPr id="10" name="Picture 9"/>
              <p:cNvPicPr>
                <a:picLocks noChangeAspect="1"/>
              </p:cNvPicPr>
              <p:nvPr/>
            </p:nvPicPr>
            <p:blipFill>
              <a:blip r:embed="rId3"/>
              <a:stretch>
                <a:fillRect/>
              </a:stretch>
            </p:blipFill>
            <p:spPr>
              <a:xfrm>
                <a:off x="7780109" y="2853406"/>
                <a:ext cx="3186134" cy="634671"/>
              </a:xfrm>
              <a:prstGeom prst="rect">
                <a:avLst/>
              </a:prstGeom>
            </p:spPr>
          </p:pic>
          <p:pic>
            <p:nvPicPr>
              <p:cNvPr id="11" name="Picture 10"/>
              <p:cNvPicPr>
                <a:picLocks noChangeAspect="1"/>
              </p:cNvPicPr>
              <p:nvPr/>
            </p:nvPicPr>
            <p:blipFill>
              <a:blip r:embed="rId4"/>
              <a:stretch>
                <a:fillRect/>
              </a:stretch>
            </p:blipFill>
            <p:spPr>
              <a:xfrm>
                <a:off x="7838421" y="2458284"/>
                <a:ext cx="1133475" cy="271463"/>
              </a:xfrm>
              <a:prstGeom prst="rect">
                <a:avLst/>
              </a:prstGeom>
            </p:spPr>
          </p:pic>
        </p:grpSp>
        <p:sp>
          <p:nvSpPr>
            <p:cNvPr id="43" name="Rectangle 42"/>
            <p:cNvSpPr/>
            <p:nvPr/>
          </p:nvSpPr>
          <p:spPr>
            <a:xfrm>
              <a:off x="5807968" y="548680"/>
              <a:ext cx="3816424"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TextBox 43"/>
            <p:cNvSpPr txBox="1"/>
            <p:nvPr/>
          </p:nvSpPr>
          <p:spPr>
            <a:xfrm>
              <a:off x="5735960" y="188640"/>
              <a:ext cx="1159292" cy="338554"/>
            </a:xfrm>
            <a:prstGeom prst="rect">
              <a:avLst/>
            </a:prstGeom>
            <a:noFill/>
          </p:spPr>
          <p:txBody>
            <a:bodyPr wrap="none" rtlCol="0">
              <a:spAutoFit/>
            </a:bodyPr>
            <a:lstStyle/>
            <a:p>
              <a:r>
                <a:rPr lang="en-US" altLang="zh-TW" sz="1600" dirty="0" smtClean="0"/>
                <a:t>Algorithm:</a:t>
              </a:r>
              <a:endParaRPr lang="zh-TW" altLang="en-US" sz="1600" dirty="0"/>
            </a:p>
          </p:txBody>
        </p:sp>
      </p:grpSp>
      <p:grpSp>
        <p:nvGrpSpPr>
          <p:cNvPr id="48" name="Group 47"/>
          <p:cNvGrpSpPr/>
          <p:nvPr/>
        </p:nvGrpSpPr>
        <p:grpSpPr>
          <a:xfrm>
            <a:off x="191344" y="2132856"/>
            <a:ext cx="4566339" cy="3960440"/>
            <a:chOff x="191344" y="1473935"/>
            <a:chExt cx="5944575" cy="4557151"/>
          </a:xfrm>
        </p:grpSpPr>
        <mc:AlternateContent xmlns:mc="http://schemas.openxmlformats.org/markup-compatibility/2006" xmlns:a14="http://schemas.microsoft.com/office/drawing/2010/main">
          <mc:Choice Requires="a14">
            <p:graphicFrame>
              <p:nvGraphicFramePr>
                <p:cNvPr id="49" name="Object 48"/>
                <p:cNvGraphicFramePr>
                  <a:graphicFrameLocks noChangeAspect="1"/>
                </p:cNvGraphicFramePr>
                <p:nvPr>
                  <p:extLst>
                    <p:ext uri="{D42A27DB-BD31-4B8C-83A1-F6EECF244321}">
                      <p14:modId xmlns:p14="http://schemas.microsoft.com/office/powerpoint/2010/main" val="4174256939"/>
                    </p:ext>
                  </p:extLst>
                </p:nvPr>
              </p:nvGraphicFramePr>
              <p:xfrm>
                <a:off x="839416" y="1556792"/>
                <a:ext cx="2308225" cy="1377950"/>
              </p:xfrm>
              <a:graphic>
                <a:graphicData uri="http://schemas.openxmlformats.org/presentationml/2006/ole">
                  <mc:AlternateContent>
                    <mc:Choice xmlns:v="urn:schemas-microsoft-com:vml" Requires="v">
                      <p:oleObj spid="_x0000_s6503" name="Equation" r:id="rId5" imgW="1574640" imgH="939600" progId="Equation.DSMT4">
                        <p:embed/>
                      </p:oleObj>
                    </mc:Choice>
                    <mc:Fallback>
                      <p:oleObj name="Equation" r:id="rId5" imgW="1574640" imgH="939600" progId="Equation.DSMT4">
                        <p:embed/>
                        <p:pic>
                          <p:nvPicPr>
                            <p:cNvPr id="13" name="Object 12"/>
                            <p:cNvPicPr/>
                            <p:nvPr/>
                          </p:nvPicPr>
                          <p:blipFill>
                            <a:blip r:embed="rId6"/>
                            <a:stretch>
                              <a:fillRect/>
                            </a:stretch>
                          </p:blipFill>
                          <p:spPr>
                            <a:xfrm>
                              <a:off x="839416" y="1556792"/>
                              <a:ext cx="2308225" cy="1377950"/>
                            </a:xfrm>
                            <a:prstGeom prst="rect">
                              <a:avLst/>
                            </a:prstGeom>
                            <a:solidFill>
                              <a:schemeClr val="bg1"/>
                            </a:solidFill>
                          </p:spPr>
                        </p:pic>
                      </p:oleObj>
                    </mc:Fallback>
                  </mc:AlternateContent>
                </a:graphicData>
              </a:graphic>
            </p:graphicFrame>
          </mc:Choice>
          <mc:Fallback xmlns="">
            <p:graphicFrame>
              <p:nvGraphicFramePr>
                <p:cNvPr id="13" name="Object 12"/>
                <p:cNvGraphicFramePr>
                  <a:graphicFrameLocks noChangeAspect="1"/>
                </p:cNvGraphicFramePr>
                <p:nvPr>
                  <p:extLst>
                    <p:ext uri="{D42A27DB-BD31-4B8C-83A1-F6EECF244321}">
                      <p14:modId xmlns:p14="http://schemas.microsoft.com/office/powerpoint/2010/main" val="4129868233"/>
                    </p:ext>
                  </p:extLst>
                </p:nvPr>
              </p:nvGraphicFramePr>
              <p:xfrm>
                <a:off x="839416" y="1556792"/>
                <a:ext cx="2308225" cy="1377950"/>
              </p:xfrm>
              <a:graphic>
                <a:graphicData uri="http://schemas.openxmlformats.org/presentationml/2006/ole">
                  <mc:AlternateContent>
                    <mc:Choice xmlns:v="urn:schemas-microsoft-com:vml" Requires="v">
                      <p:oleObj spid="_x0000_s6155" name="Equation" r:id="rId7" imgW="1574640" imgH="939600" progId="Equation.DSMT4">
                        <p:embed/>
                      </p:oleObj>
                    </mc:Choice>
                    <mc:Fallback>
                      <p:oleObj name="Equation" r:id="rId7" imgW="1574640" imgH="939600" progId="Equation.DSMT4">
                        <p:embed/>
                        <p:pic>
                          <p:nvPicPr>
                            <p:cNvPr id="5" name="Object 4"/>
                            <p:cNvPicPr/>
                            <p:nvPr/>
                          </p:nvPicPr>
                          <p:blipFill>
                            <a:blip r:embed="rId8"/>
                            <a:stretch>
                              <a:fillRect/>
                            </a:stretch>
                          </p:blipFill>
                          <p:spPr>
                            <a:xfrm>
                              <a:off x="839416" y="1556792"/>
                              <a:ext cx="2308225" cy="1377950"/>
                            </a:xfrm>
                            <a:prstGeom prst="rect">
                              <a:avLst/>
                            </a:prstGeom>
                            <a:solidFill>
                              <a:schemeClr val="bg1"/>
                            </a:solidFill>
                          </p:spPr>
                        </p:pic>
                      </p:oleObj>
                    </mc:Fallback>
                  </mc:AlternateContent>
                </a:graphicData>
              </a:graphic>
            </p:graphicFrame>
          </mc:Fallback>
        </mc:AlternateContent>
        <p:sp>
          <p:nvSpPr>
            <p:cNvPr id="50" name="TextBox 49"/>
            <p:cNvSpPr txBox="1"/>
            <p:nvPr/>
          </p:nvSpPr>
          <p:spPr>
            <a:xfrm>
              <a:off x="191344" y="1556792"/>
              <a:ext cx="609772" cy="318734"/>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k=0</a:t>
              </a:r>
              <a:endParaRPr lang="zh-TW" altLang="en-US" sz="1200" dirty="0">
                <a:solidFill>
                  <a:srgbClr val="0000FF"/>
                </a:solidFill>
              </a:endParaRPr>
            </a:p>
          </p:txBody>
        </p:sp>
        <p:sp>
          <p:nvSpPr>
            <p:cNvPr id="51" name="TextBox 50"/>
            <p:cNvSpPr txBox="1"/>
            <p:nvPr/>
          </p:nvSpPr>
          <p:spPr>
            <a:xfrm>
              <a:off x="263352" y="1916833"/>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=1</a:t>
              </a:r>
              <a:endParaRPr lang="zh-TW" altLang="en-US" sz="1200" dirty="0">
                <a:solidFill>
                  <a:srgbClr val="FF0000"/>
                </a:solidFill>
              </a:endParaRPr>
            </a:p>
          </p:txBody>
        </p:sp>
        <mc:AlternateContent xmlns:mc="http://schemas.openxmlformats.org/markup-compatibility/2006" xmlns:a14="http://schemas.microsoft.com/office/drawing/2010/main">
          <mc:Choice Requires="a14">
            <p:sp>
              <p:nvSpPr>
                <p:cNvPr id="52" name="TextBox 51"/>
                <p:cNvSpPr txBox="1"/>
                <p:nvPr/>
              </p:nvSpPr>
              <p:spPr>
                <a:xfrm>
                  <a:off x="3287688" y="1628800"/>
                  <a:ext cx="1034984"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𝜆</m:t>
                            </m:r>
                          </m:e>
                          <m:sub>
                            <m: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Sub>
                        <m:r>
                          <a:rPr lang="en-US" altLang="zh-TW" sz="1200" b="0" i="1" smtClean="0">
                            <a:latin typeface="Cambria Math" panose="02040503050406030204" pitchFamily="18" charset="0"/>
                          </a:rPr>
                          <m:t>=0</m:t>
                        </m:r>
                      </m:oMath>
                    </m:oMathPara>
                  </a14:m>
                  <a:endParaRPr lang="zh-TW" alt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287688" y="1628800"/>
                  <a:ext cx="1034984" cy="31873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287688" y="1988840"/>
                  <a:ext cx="871375"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2</m:t>
                            </m:r>
                          </m:sub>
                        </m:sSub>
                        <m:r>
                          <a:rPr lang="en-US" altLang="zh-TW" sz="1200" i="1">
                            <a:latin typeface="Cambria Math" panose="02040503050406030204" pitchFamily="18" charset="0"/>
                          </a:rPr>
                          <m:t>=0</m:t>
                        </m:r>
                      </m:oMath>
                    </m:oMathPara>
                  </a14:m>
                  <a:endParaRPr lang="zh-TW" alt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287688" y="1988840"/>
                  <a:ext cx="871375" cy="31873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215680" y="2348880"/>
                  <a:ext cx="1021628"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3215680" y="2348880"/>
                  <a:ext cx="1021628" cy="318734"/>
                </a:xfrm>
                <a:prstGeom prst="rect">
                  <a:avLst/>
                </a:prstGeom>
                <a:blipFill>
                  <a:blip r:embed="rId11"/>
                  <a:stretch>
                    <a:fillRect/>
                  </a:stretch>
                </a:blipFill>
              </p:spPr>
              <p:txBody>
                <a:bodyPr/>
                <a:lstStyle/>
                <a:p>
                  <a:r>
                    <a:rPr lang="zh-TW" altLang="en-US">
                      <a:noFill/>
                    </a:rPr>
                    <a:t> </a:t>
                  </a:r>
                </a:p>
              </p:txBody>
            </p:sp>
          </mc:Fallback>
        </mc:AlternateContent>
        <p:sp>
          <p:nvSpPr>
            <p:cNvPr id="55" name="TextBox 54"/>
            <p:cNvSpPr txBox="1"/>
            <p:nvPr/>
          </p:nvSpPr>
          <p:spPr>
            <a:xfrm>
              <a:off x="263352" y="2204864"/>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=2</a:t>
              </a:r>
              <a:endParaRPr lang="zh-TW" altLang="en-US" sz="1200" dirty="0">
                <a:solidFill>
                  <a:srgbClr val="FF0000"/>
                </a:solidFill>
              </a:endParaRPr>
            </a:p>
          </p:txBody>
        </p:sp>
        <p:sp>
          <p:nvSpPr>
            <p:cNvPr id="56" name="TextBox 55"/>
            <p:cNvSpPr txBox="1"/>
            <p:nvPr/>
          </p:nvSpPr>
          <p:spPr>
            <a:xfrm>
              <a:off x="263352" y="2564904"/>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mc:AlternateContent xmlns:mc="http://schemas.openxmlformats.org/markup-compatibility/2006" xmlns:a14="http://schemas.microsoft.com/office/drawing/2010/main">
          <mc:Choice Requires="a14">
            <p:graphicFrame>
              <p:nvGraphicFramePr>
                <p:cNvPr id="57" name="Object 56"/>
                <p:cNvGraphicFramePr>
                  <a:graphicFrameLocks noChangeAspect="1"/>
                </p:cNvGraphicFramePr>
                <p:nvPr>
                  <p:extLst>
                    <p:ext uri="{D42A27DB-BD31-4B8C-83A1-F6EECF244321}">
                      <p14:modId xmlns:p14="http://schemas.microsoft.com/office/powerpoint/2010/main" val="645583887"/>
                    </p:ext>
                  </p:extLst>
                </p:nvPr>
              </p:nvGraphicFramePr>
              <p:xfrm>
                <a:off x="839416" y="3068960"/>
                <a:ext cx="2195513" cy="1377950"/>
              </p:xfrm>
              <a:graphic>
                <a:graphicData uri="http://schemas.openxmlformats.org/presentationml/2006/ole">
                  <mc:AlternateContent>
                    <mc:Choice xmlns:v="urn:schemas-microsoft-com:vml" Requires="v">
                      <p:oleObj spid="_x0000_s6504" name="Equation" r:id="rId12" imgW="1498320" imgH="939600" progId="Equation.DSMT4">
                        <p:embed/>
                      </p:oleObj>
                    </mc:Choice>
                    <mc:Fallback>
                      <p:oleObj name="Equation" r:id="rId12" imgW="1498320" imgH="939600" progId="Equation.DSMT4">
                        <p:embed/>
                        <p:pic>
                          <p:nvPicPr>
                            <p:cNvPr id="21" name="Object 20"/>
                            <p:cNvPicPr/>
                            <p:nvPr/>
                          </p:nvPicPr>
                          <p:blipFill>
                            <a:blip r:embed="rId13"/>
                            <a:stretch>
                              <a:fillRect/>
                            </a:stretch>
                          </p:blipFill>
                          <p:spPr>
                            <a:xfrm>
                              <a:off x="839416" y="3068960"/>
                              <a:ext cx="2195513" cy="1377950"/>
                            </a:xfrm>
                            <a:prstGeom prst="rect">
                              <a:avLst/>
                            </a:prstGeom>
                            <a:solidFill>
                              <a:schemeClr val="bg1"/>
                            </a:solidFill>
                          </p:spPr>
                        </p:pic>
                      </p:oleObj>
                    </mc:Fallback>
                  </mc:AlternateContent>
                </a:graphicData>
              </a:graphic>
            </p:graphicFrame>
          </mc:Choice>
          <mc:Fallback xmlns="">
            <p:graphicFrame>
              <p:nvGraphicFramePr>
                <p:cNvPr id="21" name="Object 20"/>
                <p:cNvGraphicFramePr>
                  <a:graphicFrameLocks noChangeAspect="1"/>
                </p:cNvGraphicFramePr>
                <p:nvPr>
                  <p:extLst>
                    <p:ext uri="{D42A27DB-BD31-4B8C-83A1-F6EECF244321}">
                      <p14:modId xmlns:p14="http://schemas.microsoft.com/office/powerpoint/2010/main" val="2814657769"/>
                    </p:ext>
                  </p:extLst>
                </p:nvPr>
              </p:nvGraphicFramePr>
              <p:xfrm>
                <a:off x="839416" y="3068960"/>
                <a:ext cx="2195513" cy="1377950"/>
              </p:xfrm>
              <a:graphic>
                <a:graphicData uri="http://schemas.openxmlformats.org/presentationml/2006/ole">
                  <mc:AlternateContent>
                    <mc:Choice xmlns:v="urn:schemas-microsoft-com:vml" Requires="v">
                      <p:oleObj spid="_x0000_s6156" name="Equation" r:id="rId14" imgW="1498320" imgH="939600" progId="Equation.DSMT4">
                        <p:embed/>
                      </p:oleObj>
                    </mc:Choice>
                    <mc:Fallback>
                      <p:oleObj name="Equation" r:id="rId14" imgW="1498320" imgH="939600" progId="Equation.DSMT4">
                        <p:embed/>
                        <p:pic>
                          <p:nvPicPr>
                            <p:cNvPr id="13" name="Object 12"/>
                            <p:cNvPicPr/>
                            <p:nvPr/>
                          </p:nvPicPr>
                          <p:blipFill>
                            <a:blip r:embed="rId15"/>
                            <a:stretch>
                              <a:fillRect/>
                            </a:stretch>
                          </p:blipFill>
                          <p:spPr>
                            <a:xfrm>
                              <a:off x="839416" y="3068960"/>
                              <a:ext cx="2195513" cy="1377950"/>
                            </a:xfrm>
                            <a:prstGeom prst="rect">
                              <a:avLst/>
                            </a:prstGeom>
                            <a:solidFill>
                              <a:schemeClr val="bg1"/>
                            </a:solidFill>
                          </p:spPr>
                        </p:pic>
                      </p:oleObj>
                    </mc:Fallback>
                  </mc:AlternateContent>
                </a:graphicData>
              </a:graphic>
            </p:graphicFrame>
          </mc:Fallback>
        </mc:AlternateContent>
        <p:sp>
          <p:nvSpPr>
            <p:cNvPr id="58" name="TextBox 57"/>
            <p:cNvSpPr txBox="1"/>
            <p:nvPr/>
          </p:nvSpPr>
          <p:spPr>
            <a:xfrm>
              <a:off x="263352" y="3356994"/>
              <a:ext cx="609772" cy="318734"/>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k=1</a:t>
              </a:r>
              <a:endParaRPr lang="zh-TW" altLang="en-US" sz="1200" dirty="0">
                <a:solidFill>
                  <a:srgbClr val="0000FF"/>
                </a:solidFill>
              </a:endParaRPr>
            </a:p>
          </p:txBody>
        </p:sp>
        <p:sp>
          <p:nvSpPr>
            <p:cNvPr id="59" name="TextBox 58"/>
            <p:cNvSpPr txBox="1"/>
            <p:nvPr/>
          </p:nvSpPr>
          <p:spPr>
            <a:xfrm>
              <a:off x="263352" y="3717032"/>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=2</a:t>
              </a:r>
              <a:endParaRPr lang="zh-TW" altLang="en-US" sz="1200" dirty="0">
                <a:solidFill>
                  <a:srgbClr val="FF0000"/>
                </a:solidFill>
              </a:endParaRPr>
            </a:p>
          </p:txBody>
        </p:sp>
        <p:sp>
          <p:nvSpPr>
            <p:cNvPr id="60" name="TextBox 59"/>
            <p:cNvSpPr txBox="1"/>
            <p:nvPr/>
          </p:nvSpPr>
          <p:spPr>
            <a:xfrm>
              <a:off x="263352" y="4077072"/>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mc:AlternateContent xmlns:mc="http://schemas.openxmlformats.org/markup-compatibility/2006" xmlns:a14="http://schemas.microsoft.com/office/drawing/2010/main">
          <mc:Choice Requires="a14">
            <p:sp>
              <p:nvSpPr>
                <p:cNvPr id="61" name="TextBox 60"/>
                <p:cNvSpPr txBox="1"/>
                <p:nvPr/>
              </p:nvSpPr>
              <p:spPr>
                <a:xfrm>
                  <a:off x="3143672" y="3501008"/>
                  <a:ext cx="871375"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2</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0</m:t>
                        </m:r>
                      </m:oMath>
                    </m:oMathPara>
                  </a14:m>
                  <a:endParaRPr lang="zh-TW" altLang="en-US" sz="1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143672" y="3501008"/>
                  <a:ext cx="871375" cy="31873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999655" y="4005064"/>
                  <a:ext cx="871375"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i="1">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999655" y="4005064"/>
                  <a:ext cx="871375" cy="31873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63" name="Object 62"/>
                <p:cNvGraphicFramePr>
                  <a:graphicFrameLocks noChangeAspect="1"/>
                </p:cNvGraphicFramePr>
                <p:nvPr>
                  <p:extLst>
                    <p:ext uri="{D42A27DB-BD31-4B8C-83A1-F6EECF244321}">
                      <p14:modId xmlns:p14="http://schemas.microsoft.com/office/powerpoint/2010/main" val="2145750102"/>
                    </p:ext>
                  </p:extLst>
                </p:nvPr>
              </p:nvGraphicFramePr>
              <p:xfrm>
                <a:off x="839416" y="4653136"/>
                <a:ext cx="2195513" cy="1377950"/>
              </p:xfrm>
              <a:graphic>
                <a:graphicData uri="http://schemas.openxmlformats.org/presentationml/2006/ole">
                  <mc:AlternateContent>
                    <mc:Choice xmlns:v="urn:schemas-microsoft-com:vml" Requires="v">
                      <p:oleObj spid="_x0000_s6505" name="Equation" r:id="rId18" imgW="1498320" imgH="939600" progId="Equation.DSMT4">
                        <p:embed/>
                      </p:oleObj>
                    </mc:Choice>
                    <mc:Fallback>
                      <p:oleObj name="Equation" r:id="rId18" imgW="1498320" imgH="939600" progId="Equation.DSMT4">
                        <p:embed/>
                        <p:pic>
                          <p:nvPicPr>
                            <p:cNvPr id="27" name="Object 26"/>
                            <p:cNvPicPr/>
                            <p:nvPr/>
                          </p:nvPicPr>
                          <p:blipFill>
                            <a:blip r:embed="rId19"/>
                            <a:stretch>
                              <a:fillRect/>
                            </a:stretch>
                          </p:blipFill>
                          <p:spPr>
                            <a:xfrm>
                              <a:off x="839416" y="4653136"/>
                              <a:ext cx="2195513" cy="1377950"/>
                            </a:xfrm>
                            <a:prstGeom prst="rect">
                              <a:avLst/>
                            </a:prstGeom>
                            <a:solidFill>
                              <a:schemeClr val="bg1"/>
                            </a:solidFill>
                          </p:spPr>
                        </p:pic>
                      </p:oleObj>
                    </mc:Fallback>
                  </mc:AlternateContent>
                </a:graphicData>
              </a:graphic>
            </p:graphicFrame>
          </mc:Choice>
          <mc:Fallback xmlns="">
            <p:graphicFrame>
              <p:nvGraphicFramePr>
                <p:cNvPr id="27" name="Object 26"/>
                <p:cNvGraphicFramePr>
                  <a:graphicFrameLocks noChangeAspect="1"/>
                </p:cNvGraphicFramePr>
                <p:nvPr>
                  <p:extLst>
                    <p:ext uri="{D42A27DB-BD31-4B8C-83A1-F6EECF244321}">
                      <p14:modId xmlns:p14="http://schemas.microsoft.com/office/powerpoint/2010/main" val="2043192348"/>
                    </p:ext>
                  </p:extLst>
                </p:nvPr>
              </p:nvGraphicFramePr>
              <p:xfrm>
                <a:off x="839416" y="4653136"/>
                <a:ext cx="2195513" cy="1377950"/>
              </p:xfrm>
              <a:graphic>
                <a:graphicData uri="http://schemas.openxmlformats.org/presentationml/2006/ole">
                  <mc:AlternateContent>
                    <mc:Choice xmlns:v="urn:schemas-microsoft-com:vml" Requires="v">
                      <p:oleObj spid="_x0000_s6157" name="Equation" r:id="rId20" imgW="1498320" imgH="939600" progId="Equation.DSMT4">
                        <p:embed/>
                      </p:oleObj>
                    </mc:Choice>
                    <mc:Fallback>
                      <p:oleObj name="Equation" r:id="rId20" imgW="1498320" imgH="939600" progId="Equation.DSMT4">
                        <p:embed/>
                        <p:pic>
                          <p:nvPicPr>
                            <p:cNvPr id="27" name="Object 26"/>
                            <p:cNvPicPr/>
                            <p:nvPr/>
                          </p:nvPicPr>
                          <p:blipFill>
                            <a:blip r:embed="rId21"/>
                            <a:stretch>
                              <a:fillRect/>
                            </a:stretch>
                          </p:blipFill>
                          <p:spPr>
                            <a:xfrm>
                              <a:off x="839416" y="4653136"/>
                              <a:ext cx="2195513" cy="1377950"/>
                            </a:xfrm>
                            <a:prstGeom prst="rect">
                              <a:avLst/>
                            </a:prstGeom>
                            <a:solidFill>
                              <a:schemeClr val="bg1"/>
                            </a:solidFill>
                          </p:spPr>
                        </p:pic>
                      </p:oleObj>
                    </mc:Fallback>
                  </mc:AlternateContent>
                </a:graphicData>
              </a:graphic>
            </p:graphicFrame>
          </mc:Fallback>
        </mc:AlternateContent>
        <p:sp>
          <p:nvSpPr>
            <p:cNvPr id="64" name="TextBox 63"/>
            <p:cNvSpPr txBox="1"/>
            <p:nvPr/>
          </p:nvSpPr>
          <p:spPr>
            <a:xfrm>
              <a:off x="263352" y="5301208"/>
              <a:ext cx="609772" cy="318734"/>
            </a:xfrm>
            <a:prstGeom prst="rect">
              <a:avLst/>
            </a:prstGeom>
            <a:noFill/>
          </p:spPr>
          <p:txBody>
            <a:bodyPr wrap="none" rtlCol="0">
              <a:spAutoFit/>
            </a:bodyPr>
            <a:lstStyle/>
            <a:p>
              <a:r>
                <a:rPr lang="en-US" altLang="zh-TW" sz="1200" dirty="0">
                  <a:solidFill>
                    <a:srgbClr val="0000FF"/>
                  </a:solidFill>
                </a:rPr>
                <a:t> </a:t>
              </a:r>
              <a:r>
                <a:rPr lang="en-US" altLang="zh-TW" sz="1200" dirty="0" smtClean="0">
                  <a:solidFill>
                    <a:srgbClr val="0000FF"/>
                  </a:solidFill>
                </a:rPr>
                <a:t>k=2</a:t>
              </a:r>
              <a:endParaRPr lang="zh-TW" altLang="en-US" sz="1200" dirty="0">
                <a:solidFill>
                  <a:srgbClr val="0000FF"/>
                </a:solidFill>
              </a:endParaRPr>
            </a:p>
          </p:txBody>
        </p:sp>
        <p:sp>
          <p:nvSpPr>
            <p:cNvPr id="65" name="TextBox 64"/>
            <p:cNvSpPr txBox="1"/>
            <p:nvPr/>
          </p:nvSpPr>
          <p:spPr>
            <a:xfrm>
              <a:off x="263352" y="5661248"/>
              <a:ext cx="565948" cy="318734"/>
            </a:xfrm>
            <a:prstGeom prst="rect">
              <a:avLst/>
            </a:prstGeom>
            <a:noFill/>
          </p:spPr>
          <p:txBody>
            <a:bodyPr wrap="none" rtlCol="0">
              <a:spAutoFit/>
            </a:bodyPr>
            <a:lstStyle/>
            <a:p>
              <a:r>
                <a:rPr lang="en-US" altLang="zh-TW" sz="1200" dirty="0">
                  <a:solidFill>
                    <a:srgbClr val="FF0000"/>
                  </a:solidFill>
                </a:rPr>
                <a:t> </a:t>
              </a:r>
              <a:r>
                <a:rPr lang="en-US" altLang="zh-TW" sz="1200" dirty="0" err="1" smtClean="0">
                  <a:solidFill>
                    <a:srgbClr val="FF0000"/>
                  </a:solidFill>
                </a:rPr>
                <a:t>i</a:t>
              </a:r>
              <a:r>
                <a:rPr lang="en-US" altLang="zh-TW" sz="1200" dirty="0" smtClean="0">
                  <a:solidFill>
                    <a:srgbClr val="FF0000"/>
                  </a:solidFill>
                </a:rPr>
                <a:t>=3</a:t>
              </a:r>
              <a:endParaRPr lang="zh-TW" altLang="en-US" sz="1200" dirty="0">
                <a:solidFill>
                  <a:srgbClr val="FF0000"/>
                </a:solidFill>
              </a:endParaRPr>
            </a:p>
          </p:txBody>
        </p:sp>
        <p:cxnSp>
          <p:nvCxnSpPr>
            <p:cNvPr id="66" name="Straight Arrow Connector 65"/>
            <p:cNvCxnSpPr/>
            <p:nvPr/>
          </p:nvCxnSpPr>
          <p:spPr>
            <a:xfrm>
              <a:off x="5231904" y="1772816"/>
              <a:ext cx="0" cy="374441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231904" y="2636912"/>
              <a:ext cx="904015" cy="318734"/>
            </a:xfrm>
            <a:prstGeom prst="rect">
              <a:avLst/>
            </a:prstGeom>
            <a:noFill/>
          </p:spPr>
          <p:txBody>
            <a:bodyPr wrap="none" rtlCol="0">
              <a:spAutoFit/>
            </a:bodyPr>
            <a:lstStyle/>
            <a:p>
              <a:r>
                <a:rPr lang="en-US" altLang="zh-TW" sz="1200" dirty="0" smtClean="0">
                  <a:solidFill>
                    <a:srgbClr val="0000FF"/>
                  </a:solidFill>
                </a:rPr>
                <a:t>k=0,1,2</a:t>
              </a:r>
              <a:endParaRPr lang="zh-TW" altLang="en-US" sz="1200" dirty="0">
                <a:solidFill>
                  <a:srgbClr val="0000FF"/>
                </a:solidFill>
              </a:endParaRPr>
            </a:p>
          </p:txBody>
        </p:sp>
        <p:cxnSp>
          <p:nvCxnSpPr>
            <p:cNvPr id="68" name="Straight Arrow Connector 67"/>
            <p:cNvCxnSpPr/>
            <p:nvPr/>
          </p:nvCxnSpPr>
          <p:spPr>
            <a:xfrm>
              <a:off x="4367808" y="1772816"/>
              <a:ext cx="0" cy="864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128501" y="1473935"/>
              <a:ext cx="1033398" cy="318734"/>
            </a:xfrm>
            <a:prstGeom prst="rect">
              <a:avLst/>
            </a:prstGeom>
            <a:noFill/>
          </p:spPr>
          <p:txBody>
            <a:bodyPr wrap="none" rtlCol="0">
              <a:spAutoFit/>
            </a:bodyPr>
            <a:lstStyle/>
            <a:p>
              <a:r>
                <a:rPr lang="en-US" altLang="zh-TW" sz="1200" dirty="0" err="1" smtClean="0">
                  <a:solidFill>
                    <a:srgbClr val="FF0000"/>
                  </a:solidFill>
                </a:rPr>
                <a:t>i</a:t>
              </a:r>
              <a:r>
                <a:rPr lang="en-US" altLang="zh-TW" sz="1200" dirty="0" smtClean="0">
                  <a:solidFill>
                    <a:srgbClr val="FF0000"/>
                  </a:solidFill>
                </a:rPr>
                <a:t>=k+1,..3</a:t>
              </a:r>
              <a:endParaRPr lang="zh-TW" altLang="en-US" sz="1200" dirty="0">
                <a:solidFill>
                  <a:srgbClr val="FF0000"/>
                </a:solidFill>
              </a:endParaRPr>
            </a:p>
          </p:txBody>
        </p:sp>
        <p:sp>
          <p:nvSpPr>
            <p:cNvPr id="70" name="Freeform 69"/>
            <p:cNvSpPr/>
            <p:nvPr/>
          </p:nvSpPr>
          <p:spPr>
            <a:xfrm>
              <a:off x="2999656" y="1772817"/>
              <a:ext cx="399217" cy="288032"/>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71" name="Freeform 70"/>
            <p:cNvSpPr/>
            <p:nvPr/>
          </p:nvSpPr>
          <p:spPr>
            <a:xfrm>
              <a:off x="2999656" y="1772816"/>
              <a:ext cx="399217" cy="648072"/>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72" name="Freeform 71"/>
            <p:cNvSpPr/>
            <p:nvPr/>
          </p:nvSpPr>
          <p:spPr>
            <a:xfrm>
              <a:off x="2999656" y="1772816"/>
              <a:ext cx="399217" cy="1008112"/>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73" name="Freeform 72"/>
            <p:cNvSpPr/>
            <p:nvPr/>
          </p:nvSpPr>
          <p:spPr>
            <a:xfrm>
              <a:off x="2927649" y="3573016"/>
              <a:ext cx="360040" cy="720080"/>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74" name="Freeform 73"/>
            <p:cNvSpPr/>
            <p:nvPr/>
          </p:nvSpPr>
          <p:spPr>
            <a:xfrm>
              <a:off x="2927648" y="3573016"/>
              <a:ext cx="399217" cy="360040"/>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mc:AlternateContent xmlns:mc="http://schemas.openxmlformats.org/markup-compatibility/2006" xmlns:a14="http://schemas.microsoft.com/office/drawing/2010/main">
          <mc:Choice Requires="a14">
            <p:sp>
              <p:nvSpPr>
                <p:cNvPr id="75" name="TextBox 74"/>
                <p:cNvSpPr txBox="1"/>
                <p:nvPr/>
              </p:nvSpPr>
              <p:spPr>
                <a:xfrm>
                  <a:off x="3287688" y="5373216"/>
                  <a:ext cx="1021628" cy="3187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𝜆</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−1</m:t>
                        </m:r>
                      </m:oMath>
                    </m:oMathPara>
                  </a14:m>
                  <a:endParaRPr lang="zh-TW" alt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3287688" y="5373216"/>
                  <a:ext cx="1021628" cy="318734"/>
                </a:xfrm>
                <a:prstGeom prst="rect">
                  <a:avLst/>
                </a:prstGeom>
                <a:blipFill>
                  <a:blip r:embed="rId22"/>
                  <a:stretch>
                    <a:fillRect/>
                  </a:stretch>
                </a:blipFill>
              </p:spPr>
              <p:txBody>
                <a:bodyPr/>
                <a:lstStyle/>
                <a:p>
                  <a:r>
                    <a:rPr lang="zh-TW" altLang="en-US">
                      <a:noFill/>
                    </a:rPr>
                    <a:t> </a:t>
                  </a:r>
                </a:p>
              </p:txBody>
            </p:sp>
          </mc:Fallback>
        </mc:AlternateContent>
        <p:sp>
          <p:nvSpPr>
            <p:cNvPr id="76" name="Freeform 75"/>
            <p:cNvSpPr/>
            <p:nvPr/>
          </p:nvSpPr>
          <p:spPr>
            <a:xfrm>
              <a:off x="2999656" y="5445224"/>
              <a:ext cx="399217" cy="360040"/>
            </a:xfrm>
            <a:custGeom>
              <a:avLst/>
              <a:gdLst>
                <a:gd name="connsiteX0" fmla="*/ 0 w 399217"/>
                <a:gd name="connsiteY0" fmla="*/ 0 h 410095"/>
                <a:gd name="connsiteX1" fmla="*/ 399011 w 399217"/>
                <a:gd name="connsiteY1" fmla="*/ 232757 h 410095"/>
                <a:gd name="connsiteX2" fmla="*/ 55418 w 399217"/>
                <a:gd name="connsiteY2" fmla="*/ 410095 h 410095"/>
              </a:gdLst>
              <a:ahLst/>
              <a:cxnLst>
                <a:cxn ang="0">
                  <a:pos x="connsiteX0" y="connsiteY0"/>
                </a:cxn>
                <a:cxn ang="0">
                  <a:pos x="connsiteX1" y="connsiteY1"/>
                </a:cxn>
                <a:cxn ang="0">
                  <a:pos x="connsiteX2" y="connsiteY2"/>
                </a:cxn>
              </a:cxnLst>
              <a:rect l="l" t="t" r="r" b="b"/>
              <a:pathLst>
                <a:path w="399217" h="410095">
                  <a:moveTo>
                    <a:pt x="0" y="0"/>
                  </a:moveTo>
                  <a:cubicBezTo>
                    <a:pt x="194887" y="82204"/>
                    <a:pt x="389775" y="164408"/>
                    <a:pt x="399011" y="232757"/>
                  </a:cubicBezTo>
                  <a:cubicBezTo>
                    <a:pt x="408247" y="301106"/>
                    <a:pt x="105294" y="387928"/>
                    <a:pt x="55418" y="410095"/>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grpSp>
      <mc:AlternateContent xmlns:mc="http://schemas.openxmlformats.org/markup-compatibility/2006" xmlns:a14="http://schemas.microsoft.com/office/drawing/2010/main">
        <mc:Choice Requires="a14">
          <p:sp>
            <p:nvSpPr>
              <p:cNvPr id="47" name="TextBox 46"/>
              <p:cNvSpPr txBox="1"/>
              <p:nvPr/>
            </p:nvSpPr>
            <p:spPr>
              <a:xfrm>
                <a:off x="9120336" y="2348880"/>
                <a:ext cx="2862771"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lumMod val="50000"/>
                            </a:schemeClr>
                          </a:solidFill>
                          <a:latin typeface="Cambria Math" panose="02040503050406030204" pitchFamily="18" charset="0"/>
                        </a:rPr>
                        <m:t>𝑗</m:t>
                      </m:r>
                      <m:r>
                        <a:rPr lang="en-US" altLang="zh-TW" sz="1400" b="0" i="1" smtClean="0">
                          <a:solidFill>
                            <a:schemeClr val="bg1">
                              <a:lumMod val="50000"/>
                            </a:schemeClr>
                          </a:solidFill>
                          <a:latin typeface="Cambria Math" panose="02040503050406030204" pitchFamily="18" charset="0"/>
                        </a:rPr>
                        <m:t>=</m:t>
                      </m:r>
                      <m:r>
                        <a:rPr lang="en-US" altLang="zh-TW" sz="1400" b="0" i="1" smtClean="0">
                          <a:solidFill>
                            <a:schemeClr val="bg1">
                              <a:lumMod val="50000"/>
                            </a:schemeClr>
                          </a:solidFill>
                          <a:latin typeface="Cambria Math" panose="02040503050406030204" pitchFamily="18" charset="0"/>
                        </a:rPr>
                        <m:t>𝑘</m:t>
                      </m:r>
                      <m:r>
                        <a:rPr lang="en-US" altLang="zh-TW" sz="1400" b="0" i="1" smtClean="0">
                          <a:solidFill>
                            <a:schemeClr val="bg1">
                              <a:lumMod val="50000"/>
                            </a:schemeClr>
                          </a:solidFill>
                          <a:latin typeface="Cambria Math" panose="02040503050406030204" pitchFamily="18" charset="0"/>
                        </a:rPr>
                        <m:t>: </m:t>
                      </m:r>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r>
                        <a:rPr lang="en-US" altLang="zh-TW" sz="1400" b="0" i="1" smtClean="0">
                          <a:solidFill>
                            <a:schemeClr val="bg1">
                              <a:lumMod val="50000"/>
                            </a:schemeClr>
                          </a:solidFill>
                          <a:latin typeface="Cambria Math" panose="02040503050406030204" pitchFamily="18" charset="0"/>
                        </a:rPr>
                        <m:t>←</m:t>
                      </m:r>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r>
                        <a:rPr lang="en-US" altLang="zh-TW" sz="1400" b="0" i="1" smtClean="0">
                          <a:solidFill>
                            <a:schemeClr val="bg1">
                              <a:lumMod val="50000"/>
                            </a:schemeClr>
                          </a:solidFill>
                          <a:latin typeface="Cambria Math" panose="02040503050406030204" pitchFamily="18" charset="0"/>
                        </a:rPr>
                        <m:t>−</m:t>
                      </m:r>
                      <m:d>
                        <m:dPr>
                          <m:ctrlPr>
                            <a:rPr lang="en-US" altLang="zh-TW" sz="1400" b="0" i="1" smtClean="0">
                              <a:solidFill>
                                <a:schemeClr val="bg1">
                                  <a:lumMod val="50000"/>
                                </a:schemeClr>
                              </a:solidFill>
                              <a:latin typeface="Cambria Math" panose="02040503050406030204" pitchFamily="18" charset="0"/>
                            </a:rPr>
                          </m:ctrlPr>
                        </m:dPr>
                        <m:e>
                          <m:f>
                            <m:fPr>
                              <m:ctrlPr>
                                <a:rPr lang="en-US" altLang="zh-TW" sz="1400" b="0" i="1" smtClean="0">
                                  <a:solidFill>
                                    <a:schemeClr val="bg1">
                                      <a:lumMod val="50000"/>
                                    </a:schemeClr>
                                  </a:solidFill>
                                  <a:latin typeface="Cambria Math" panose="02040503050406030204" pitchFamily="18" charset="0"/>
                                </a:rPr>
                              </m:ctrlPr>
                            </m:fPr>
                            <m:num>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num>
                            <m:den>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𝑘𝑘</m:t>
                                  </m:r>
                                </m:sub>
                              </m:sSub>
                            </m:den>
                          </m:f>
                        </m:e>
                      </m:d>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𝑘𝑘</m:t>
                          </m:r>
                        </m:sub>
                      </m:sSub>
                      <m:r>
                        <a:rPr lang="en-US" altLang="zh-TW" sz="1400" b="0" i="1" smtClean="0">
                          <a:solidFill>
                            <a:schemeClr val="bg1">
                              <a:lumMod val="50000"/>
                            </a:schemeClr>
                          </a:solidFill>
                          <a:latin typeface="Cambria Math" panose="02040503050406030204" pitchFamily="18" charset="0"/>
                        </a:rPr>
                        <m:t>=0</m:t>
                      </m:r>
                    </m:oMath>
                  </m:oMathPara>
                </a14:m>
                <a:endParaRPr lang="zh-TW" altLang="en-US" sz="1400" dirty="0">
                  <a:solidFill>
                    <a:schemeClr val="bg1">
                      <a:lumMod val="50000"/>
                    </a:schemeClr>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120336" y="2348880"/>
                <a:ext cx="2862771" cy="576376"/>
              </a:xfrm>
              <a:prstGeom prst="rect">
                <a:avLst/>
              </a:prstGeom>
              <a:blipFill>
                <a:blip r:embed="rId23"/>
                <a:stretch>
                  <a:fillRect/>
                </a:stretch>
              </a:blipFill>
            </p:spPr>
            <p:txBody>
              <a:bodyPr/>
              <a:lstStyle/>
              <a:p>
                <a:r>
                  <a:rPr lang="zh-TW" altLang="en-US">
                    <a:noFill/>
                  </a:rPr>
                  <a:t> </a:t>
                </a:r>
              </a:p>
            </p:txBody>
          </p:sp>
        </mc:Fallback>
      </mc:AlternateContent>
      <p:grpSp>
        <p:nvGrpSpPr>
          <p:cNvPr id="12" name="Group 11"/>
          <p:cNvGrpSpPr/>
          <p:nvPr/>
        </p:nvGrpSpPr>
        <p:grpSpPr>
          <a:xfrm>
            <a:off x="767408" y="2276872"/>
            <a:ext cx="489301" cy="2520280"/>
            <a:chOff x="767408" y="2276872"/>
            <a:chExt cx="489301" cy="2520280"/>
          </a:xfrm>
        </p:grpSpPr>
        <p:sp>
          <p:nvSpPr>
            <p:cNvPr id="6" name="Rectangle 5"/>
            <p:cNvSpPr/>
            <p:nvPr/>
          </p:nvSpPr>
          <p:spPr>
            <a:xfrm>
              <a:off x="767408" y="2492896"/>
              <a:ext cx="288032" cy="9361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Rectangle 45"/>
            <p:cNvSpPr/>
            <p:nvPr/>
          </p:nvSpPr>
          <p:spPr>
            <a:xfrm>
              <a:off x="767408" y="3861048"/>
              <a:ext cx="288032" cy="9361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TextBox 6"/>
                <p:cNvSpPr txBox="1"/>
                <p:nvPr/>
              </p:nvSpPr>
              <p:spPr>
                <a:xfrm>
                  <a:off x="767408" y="2276872"/>
                  <a:ext cx="48930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oMath>
                    </m:oMathPara>
                  </a14:m>
                  <a:endParaRPr lang="zh-TW" altLang="en-US" sz="1400" dirty="0">
                    <a:solidFill>
                      <a:schemeClr val="bg1">
                        <a:lumMod val="50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7408" y="2276872"/>
                  <a:ext cx="489301" cy="307777"/>
                </a:xfrm>
                <a:prstGeom prst="rect">
                  <a:avLst/>
                </a:prstGeom>
                <a:blipFill>
                  <a:blip r:embed="rId24"/>
                  <a:stretch>
                    <a:fillRect/>
                  </a:stretch>
                </a:blipFill>
              </p:spPr>
              <p:txBody>
                <a:bodyPr/>
                <a:lstStyle/>
                <a:p>
                  <a:r>
                    <a:rPr lang="zh-TW" altLang="en-US">
                      <a:noFill/>
                    </a:rPr>
                    <a:t> </a:t>
                  </a:r>
                </a:p>
              </p:txBody>
            </p:sp>
          </mc:Fallback>
        </mc:AlternateContent>
        <p:cxnSp>
          <p:nvCxnSpPr>
            <p:cNvPr id="9" name="Straight Arrow Connector 8"/>
            <p:cNvCxnSpPr/>
            <p:nvPr/>
          </p:nvCxnSpPr>
          <p:spPr>
            <a:xfrm>
              <a:off x="983432" y="3501008"/>
              <a:ext cx="0" cy="36004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3552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HW: write a GE code to make …</a:t>
            </a:r>
            <a:endParaRPr lang="zh-TW"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72920065"/>
              </p:ext>
            </p:extLst>
          </p:nvPr>
        </p:nvGraphicFramePr>
        <p:xfrm>
          <a:off x="2423592" y="1844824"/>
          <a:ext cx="5845713" cy="2016224"/>
        </p:xfrm>
        <a:graphic>
          <a:graphicData uri="http://schemas.openxmlformats.org/presentationml/2006/ole">
            <mc:AlternateContent xmlns:mc="http://schemas.openxmlformats.org/markup-compatibility/2006">
              <mc:Choice xmlns:v="urn:schemas-microsoft-com:vml" Requires="v">
                <p:oleObj spid="_x0000_s14456" name="Equation" r:id="rId3" imgW="3085920" imgH="939600" progId="Equation.DSMT4">
                  <p:embed/>
                </p:oleObj>
              </mc:Choice>
              <mc:Fallback>
                <p:oleObj name="Equation" r:id="rId3" imgW="3085920" imgH="939600" progId="Equation.DSMT4">
                  <p:embed/>
                  <p:pic>
                    <p:nvPicPr>
                      <p:cNvPr id="5" name="Object 4"/>
                      <p:cNvPicPr/>
                      <p:nvPr/>
                    </p:nvPicPr>
                    <p:blipFill>
                      <a:blip r:embed="rId4"/>
                      <a:stretch>
                        <a:fillRect/>
                      </a:stretch>
                    </p:blipFill>
                    <p:spPr>
                      <a:xfrm>
                        <a:off x="2423592" y="1844824"/>
                        <a:ext cx="5845713" cy="2016224"/>
                      </a:xfrm>
                      <a:prstGeom prst="rect">
                        <a:avLst/>
                      </a:prstGeom>
                      <a:solidFill>
                        <a:schemeClr val="bg1"/>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157944137"/>
              </p:ext>
            </p:extLst>
          </p:nvPr>
        </p:nvGraphicFramePr>
        <p:xfrm>
          <a:off x="8760296" y="188640"/>
          <a:ext cx="3261117" cy="1437804"/>
        </p:xfrm>
        <a:graphic>
          <a:graphicData uri="http://schemas.openxmlformats.org/presentationml/2006/ole">
            <mc:AlternateContent xmlns:mc="http://schemas.openxmlformats.org/markup-compatibility/2006">
              <mc:Choice xmlns:v="urn:schemas-microsoft-com:vml" Requires="v">
                <p:oleObj spid="_x0000_s14457" name="Equation" r:id="rId5" imgW="2133360" imgH="939600" progId="Equation.DSMT4">
                  <p:embed/>
                </p:oleObj>
              </mc:Choice>
              <mc:Fallback>
                <p:oleObj name="Equation" r:id="rId5" imgW="2133360" imgH="939600" progId="Equation.DSMT4">
                  <p:embed/>
                  <p:pic>
                    <p:nvPicPr>
                      <p:cNvPr id="6" name="Object 5"/>
                      <p:cNvPicPr/>
                      <p:nvPr/>
                    </p:nvPicPr>
                    <p:blipFill>
                      <a:blip r:embed="rId6"/>
                      <a:stretch>
                        <a:fillRect/>
                      </a:stretch>
                    </p:blipFill>
                    <p:spPr>
                      <a:xfrm>
                        <a:off x="8760296" y="188640"/>
                        <a:ext cx="3261117" cy="1437804"/>
                      </a:xfrm>
                      <a:prstGeom prst="rect">
                        <a:avLst/>
                      </a:prstGeom>
                      <a:solidFill>
                        <a:schemeClr val="bg1"/>
                      </a:solidFill>
                      <a:ln>
                        <a:solidFill>
                          <a:schemeClr val="bg1">
                            <a:lumMod val="65000"/>
                          </a:schemeClr>
                        </a:solidFill>
                      </a:ln>
                    </p:spPr>
                  </p:pic>
                </p:oleObj>
              </mc:Fallback>
            </mc:AlternateContent>
          </a:graphicData>
        </a:graphic>
      </p:graphicFrame>
      <p:sp>
        <p:nvSpPr>
          <p:cNvPr id="6" name="TextBox 5"/>
          <p:cNvSpPr txBox="1"/>
          <p:nvPr/>
        </p:nvSpPr>
        <p:spPr>
          <a:xfrm>
            <a:off x="0" y="11302"/>
            <a:ext cx="5065810" cy="523220"/>
          </a:xfrm>
          <a:prstGeom prst="rect">
            <a:avLst/>
          </a:prstGeom>
          <a:solidFill>
            <a:srgbClr val="00B0F0"/>
          </a:solidFill>
        </p:spPr>
        <p:txBody>
          <a:bodyPr wrap="none" rtlCol="0">
            <a:spAutoFit/>
          </a:bodyPr>
          <a:lstStyle/>
          <a:p>
            <a:r>
              <a:rPr lang="en-US" altLang="zh-TW" sz="2800" b="1" dirty="0" smtClean="0">
                <a:solidFill>
                  <a:schemeClr val="bg1"/>
                </a:solidFill>
              </a:rPr>
              <a:t>Home work 1.1 (03.10.2020)</a:t>
            </a:r>
            <a:endParaRPr lang="zh-TW" altLang="en-US" sz="2800" b="1" dirty="0">
              <a:solidFill>
                <a:schemeClr val="bg1"/>
              </a:solidFill>
            </a:endParaRPr>
          </a:p>
        </p:txBody>
      </p:sp>
      <mc:AlternateContent xmlns:mc="http://schemas.openxmlformats.org/markup-compatibility/2006" xmlns:a14="http://schemas.microsoft.com/office/drawing/2010/main">
        <mc:Choice Requires="a14">
          <p:sp>
            <p:nvSpPr>
              <p:cNvPr id="8" name="TextBox 7"/>
              <p:cNvSpPr txBox="1"/>
              <p:nvPr/>
            </p:nvSpPr>
            <p:spPr>
              <a:xfrm>
                <a:off x="1271464" y="4509120"/>
                <a:ext cx="2720360" cy="1119665"/>
              </a:xfrm>
              <a:prstGeom prst="rect">
                <a:avLst/>
              </a:prstGeom>
              <a:solidFill>
                <a:schemeClr val="bg1"/>
              </a:solidFill>
              <a:ln>
                <a:solidFill>
                  <a:schemeClr val="bg1">
                    <a:lumMod val="50000"/>
                  </a:schemeClr>
                </a:solidFill>
              </a:ln>
            </p:spPr>
            <p:txBody>
              <a:bodyPr wrap="none" rtlCol="0">
                <a:spAutoFit/>
              </a:bodyPr>
              <a:lstStyle/>
              <a:p>
                <a:r>
                  <a:rPr lang="en-US" altLang="zh-TW" sz="1400" b="0" dirty="0" smtClean="0">
                    <a:solidFill>
                      <a:schemeClr val="bg1">
                        <a:lumMod val="50000"/>
                      </a:schemeClr>
                    </a:solidFill>
                  </a:rPr>
                  <a:t>A suggested step-by-step way : </a:t>
                </a:r>
                <a:endParaRPr lang="en-US" altLang="zh-TW" sz="1400" b="0" i="1" dirty="0" smtClean="0">
                  <a:solidFill>
                    <a:schemeClr val="bg1">
                      <a:lumMod val="50000"/>
                    </a:schemeClr>
                  </a:solidFill>
                  <a:latin typeface="Cambria Math" panose="02040503050406030204" pitchFamily="18" charset="0"/>
                </a:endParaRPr>
              </a:p>
              <a:p>
                <a:r>
                  <a:rPr lang="en-US" altLang="zh-TW" sz="1400" b="0" dirty="0" smtClean="0">
                    <a:solidFill>
                      <a:schemeClr val="bg1">
                        <a:lumMod val="50000"/>
                      </a:schemeClr>
                    </a:solidFill>
                  </a:rPr>
                  <a:t>1. </a:t>
                </a:r>
                <a14:m>
                  <m:oMath xmlns:m="http://schemas.openxmlformats.org/officeDocument/2006/math">
                    <m:r>
                      <a:rPr lang="en-US" altLang="zh-TW" sz="1400" b="0" i="1" smtClean="0">
                        <a:solidFill>
                          <a:schemeClr val="bg1">
                            <a:lumMod val="50000"/>
                          </a:schemeClr>
                        </a:solidFill>
                        <a:latin typeface="Cambria Math" panose="02040503050406030204" pitchFamily="18" charset="0"/>
                      </a:rPr>
                      <m:t> </m:t>
                    </m:r>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r>
                      <a:rPr lang="en-US" altLang="zh-TW" sz="1400" b="0" i="1" smtClean="0">
                        <a:solidFill>
                          <a:schemeClr val="bg1">
                            <a:lumMod val="50000"/>
                          </a:schemeClr>
                        </a:solidFill>
                        <a:latin typeface="Cambria Math" panose="02040503050406030204" pitchFamily="18" charset="0"/>
                      </a:rPr>
                      <m:t>←</m:t>
                    </m:r>
                    <m:sSub>
                      <m:sSubPr>
                        <m:ctrlPr>
                          <a:rPr lang="en-US" altLang="zh-TW" sz="1400" b="0" i="1" smtClean="0">
                            <a:solidFill>
                              <a:schemeClr val="bg1">
                                <a:lumMod val="50000"/>
                              </a:schemeClr>
                            </a:solidFill>
                            <a:latin typeface="Cambria Math" panose="02040503050406030204" pitchFamily="18" charset="0"/>
                          </a:rPr>
                        </m:ctrlPr>
                      </m:sSubPr>
                      <m:e>
                        <m:r>
                          <a:rPr lang="en-US" altLang="zh-TW" sz="1400" b="0" i="1" smtClean="0">
                            <a:solidFill>
                              <a:schemeClr val="bg1">
                                <a:lumMod val="50000"/>
                              </a:schemeClr>
                            </a:solidFill>
                            <a:latin typeface="Cambria Math" panose="02040503050406030204" pitchFamily="18" charset="0"/>
                          </a:rPr>
                          <m:t>𝐴</m:t>
                        </m:r>
                      </m:e>
                      <m:sub>
                        <m:r>
                          <a:rPr lang="en-US" altLang="zh-TW" sz="1400" b="0" i="1" smtClean="0">
                            <a:solidFill>
                              <a:schemeClr val="bg1">
                                <a:lumMod val="50000"/>
                              </a:schemeClr>
                            </a:solidFill>
                            <a:latin typeface="Cambria Math" panose="02040503050406030204" pitchFamily="18" charset="0"/>
                          </a:rPr>
                          <m:t>𝑖𝑘</m:t>
                        </m:r>
                      </m:sub>
                    </m:sSub>
                  </m:oMath>
                </a14:m>
                <a:endParaRPr lang="en-US" altLang="zh-TW" sz="1400" dirty="0" smtClean="0">
                  <a:solidFill>
                    <a:schemeClr val="bg1">
                      <a:lumMod val="50000"/>
                    </a:schemeClr>
                  </a:solidFill>
                </a:endParaRPr>
              </a:p>
              <a:p>
                <a:r>
                  <a:rPr lang="en-US" altLang="zh-TW" sz="1400" dirty="0" smtClean="0">
                    <a:solidFill>
                      <a:schemeClr val="bg1">
                        <a:lumMod val="50000"/>
                      </a:schemeClr>
                    </a:solidFill>
                  </a:rPr>
                  <a:t>2. </a:t>
                </a:r>
                <a14:m>
                  <m:oMath xmlns:m="http://schemas.openxmlformats.org/officeDocument/2006/math">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𝑖𝑘</m:t>
                        </m:r>
                      </m:sub>
                    </m:sSub>
                    <m:r>
                      <a:rPr lang="en-US" altLang="zh-TW" sz="1400" i="1">
                        <a:solidFill>
                          <a:schemeClr val="bg1">
                            <a:lumMod val="50000"/>
                          </a:schemeClr>
                        </a:solidFill>
                        <a:latin typeface="Cambria Math" panose="02040503050406030204" pitchFamily="18" charset="0"/>
                      </a:rPr>
                      <m:t>←</m:t>
                    </m:r>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𝑖𝑘</m:t>
                        </m:r>
                      </m:sub>
                    </m:sSub>
                    <m:r>
                      <a:rPr lang="en-US" altLang="zh-TW" sz="1400" b="0" i="1" smtClean="0">
                        <a:solidFill>
                          <a:schemeClr val="bg1">
                            <a:lumMod val="50000"/>
                          </a:schemeClr>
                        </a:solidFill>
                        <a:latin typeface="Cambria Math" panose="02040503050406030204" pitchFamily="18" charset="0"/>
                      </a:rPr>
                      <m:t>+</m:t>
                    </m:r>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𝑘𝑘</m:t>
                        </m:r>
                      </m:sub>
                    </m:sSub>
                  </m:oMath>
                </a14:m>
                <a:endParaRPr lang="zh-TW" altLang="en-US" sz="1400" dirty="0">
                  <a:solidFill>
                    <a:schemeClr val="bg1">
                      <a:lumMod val="50000"/>
                    </a:schemeClr>
                  </a:solidFill>
                </a:endParaRPr>
              </a:p>
              <a:p>
                <a:r>
                  <a:rPr lang="en-US" altLang="zh-TW" sz="1400" dirty="0" smtClean="0">
                    <a:solidFill>
                      <a:schemeClr val="bg1">
                        <a:lumMod val="50000"/>
                      </a:schemeClr>
                    </a:solidFill>
                  </a:rPr>
                  <a:t>3. </a:t>
                </a:r>
                <a14:m>
                  <m:oMath xmlns:m="http://schemas.openxmlformats.org/officeDocument/2006/math">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𝑖𝑘</m:t>
                        </m:r>
                      </m:sub>
                    </m:sSub>
                    <m:r>
                      <a:rPr lang="en-US" altLang="zh-TW" sz="1400" i="1">
                        <a:solidFill>
                          <a:schemeClr val="bg1">
                            <a:lumMod val="50000"/>
                          </a:schemeClr>
                        </a:solidFill>
                        <a:latin typeface="Cambria Math" panose="02040503050406030204" pitchFamily="18" charset="0"/>
                      </a:rPr>
                      <m:t>←</m:t>
                    </m:r>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𝑖𝑘</m:t>
                        </m:r>
                      </m:sub>
                    </m:sSub>
                    <m:r>
                      <a:rPr lang="en-US" altLang="zh-TW" sz="1400" i="1">
                        <a:solidFill>
                          <a:schemeClr val="bg1">
                            <a:lumMod val="50000"/>
                          </a:schemeClr>
                        </a:solidFill>
                        <a:latin typeface="Cambria Math" panose="02040503050406030204" pitchFamily="18" charset="0"/>
                      </a:rPr>
                      <m:t>−</m:t>
                    </m:r>
                    <m:d>
                      <m:dPr>
                        <m:ctrlPr>
                          <a:rPr lang="en-US" altLang="zh-TW" sz="1400" i="1">
                            <a:solidFill>
                              <a:schemeClr val="bg1">
                                <a:lumMod val="50000"/>
                              </a:schemeClr>
                            </a:solidFill>
                            <a:latin typeface="Cambria Math" panose="02040503050406030204" pitchFamily="18" charset="0"/>
                          </a:rPr>
                        </m:ctrlPr>
                      </m:dPr>
                      <m:e>
                        <m:f>
                          <m:fPr>
                            <m:ctrlPr>
                              <a:rPr lang="en-US" altLang="zh-TW" sz="1400" i="1">
                                <a:solidFill>
                                  <a:schemeClr val="bg1">
                                    <a:lumMod val="50000"/>
                                  </a:schemeClr>
                                </a:solidFill>
                                <a:latin typeface="Cambria Math" panose="02040503050406030204" pitchFamily="18" charset="0"/>
                              </a:rPr>
                            </m:ctrlPr>
                          </m:fPr>
                          <m:num>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𝑖𝑘</m:t>
                                </m:r>
                              </m:sub>
                            </m:sSub>
                          </m:num>
                          <m:den>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𝑘𝑘</m:t>
                                </m:r>
                              </m:sub>
                            </m:sSub>
                          </m:den>
                        </m:f>
                      </m:e>
                    </m:d>
                    <m:sSub>
                      <m:sSubPr>
                        <m:ctrlPr>
                          <a:rPr lang="en-US" altLang="zh-TW" sz="1400" i="1">
                            <a:solidFill>
                              <a:schemeClr val="bg1">
                                <a:lumMod val="50000"/>
                              </a:schemeClr>
                            </a:solidFill>
                            <a:latin typeface="Cambria Math" panose="02040503050406030204" pitchFamily="18" charset="0"/>
                          </a:rPr>
                        </m:ctrlPr>
                      </m:sSubPr>
                      <m:e>
                        <m:r>
                          <a:rPr lang="en-US" altLang="zh-TW" sz="1400" i="1">
                            <a:solidFill>
                              <a:schemeClr val="bg1">
                                <a:lumMod val="50000"/>
                              </a:schemeClr>
                            </a:solidFill>
                            <a:latin typeface="Cambria Math" panose="02040503050406030204" pitchFamily="18" charset="0"/>
                          </a:rPr>
                          <m:t>𝐴</m:t>
                        </m:r>
                      </m:e>
                      <m:sub>
                        <m:r>
                          <a:rPr lang="en-US" altLang="zh-TW" sz="1400" i="1">
                            <a:solidFill>
                              <a:schemeClr val="bg1">
                                <a:lumMod val="50000"/>
                              </a:schemeClr>
                            </a:solidFill>
                            <a:latin typeface="Cambria Math" panose="02040503050406030204" pitchFamily="18" charset="0"/>
                          </a:rPr>
                          <m:t>𝑘𝑘</m:t>
                        </m:r>
                      </m:sub>
                    </m:sSub>
                  </m:oMath>
                </a14:m>
                <a:endParaRPr lang="zh-TW" altLang="en-US" sz="1400"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271464" y="4509120"/>
                <a:ext cx="2720360" cy="1119665"/>
              </a:xfrm>
              <a:prstGeom prst="rect">
                <a:avLst/>
              </a:prstGeom>
              <a:blipFill>
                <a:blip r:embed="rId7"/>
                <a:stretch>
                  <a:fillRect l="-446" t="-1081"/>
                </a:stretch>
              </a:blipFill>
              <a:ln>
                <a:solidFill>
                  <a:schemeClr val="bg1">
                    <a:lumMod val="50000"/>
                  </a:schemeClr>
                </a:solidFill>
              </a:ln>
            </p:spPr>
            <p:txBody>
              <a:bodyPr/>
              <a:lstStyle/>
              <a:p>
                <a:r>
                  <a:rPr lang="zh-TW" altLang="en-US">
                    <a:noFill/>
                  </a:rPr>
                  <a:t> </a:t>
                </a:r>
              </a:p>
            </p:txBody>
          </p:sp>
        </mc:Fallback>
      </mc:AlternateContent>
      <p:sp>
        <p:nvSpPr>
          <p:cNvPr id="7" name="Oval 6"/>
          <p:cNvSpPr/>
          <p:nvPr/>
        </p:nvSpPr>
        <p:spPr>
          <a:xfrm>
            <a:off x="191344" y="6309320"/>
            <a:ext cx="360040" cy="3600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731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Back substitution</a:t>
            </a:r>
            <a:endParaRPr lang="zh-TW" altLang="en-US" dirty="0"/>
          </a:p>
        </p:txBody>
      </p:sp>
      <p:pic>
        <p:nvPicPr>
          <p:cNvPr id="3" name="Picture 2"/>
          <p:cNvPicPr>
            <a:picLocks noChangeAspect="1"/>
          </p:cNvPicPr>
          <p:nvPr/>
        </p:nvPicPr>
        <p:blipFill>
          <a:blip r:embed="rId2"/>
          <a:stretch>
            <a:fillRect/>
          </a:stretch>
        </p:blipFill>
        <p:spPr>
          <a:xfrm>
            <a:off x="873156" y="1844825"/>
            <a:ext cx="5486893" cy="2088232"/>
          </a:xfrm>
          <a:prstGeom prst="rect">
            <a:avLst/>
          </a:prstGeom>
        </p:spPr>
      </p:pic>
      <p:pic>
        <p:nvPicPr>
          <p:cNvPr id="4" name="Picture 3"/>
          <p:cNvPicPr>
            <a:picLocks noChangeAspect="1"/>
          </p:cNvPicPr>
          <p:nvPr/>
        </p:nvPicPr>
        <p:blipFill>
          <a:blip r:embed="rId3"/>
          <a:stretch>
            <a:fillRect/>
          </a:stretch>
        </p:blipFill>
        <p:spPr>
          <a:xfrm>
            <a:off x="1919536" y="5445224"/>
            <a:ext cx="6552728" cy="1040246"/>
          </a:xfrm>
          <a:prstGeom prst="rect">
            <a:avLst/>
          </a:prstGeom>
        </p:spPr>
      </p:pic>
      <p:pic>
        <p:nvPicPr>
          <p:cNvPr id="5" name="Picture 4"/>
          <p:cNvPicPr>
            <a:picLocks noChangeAspect="1"/>
          </p:cNvPicPr>
          <p:nvPr/>
        </p:nvPicPr>
        <p:blipFill>
          <a:blip r:embed="rId4"/>
          <a:stretch>
            <a:fillRect/>
          </a:stretch>
        </p:blipFill>
        <p:spPr>
          <a:xfrm>
            <a:off x="1991544" y="4698539"/>
            <a:ext cx="1656184" cy="376804"/>
          </a:xfrm>
          <a:prstGeom prst="rect">
            <a:avLst/>
          </a:prstGeom>
        </p:spPr>
      </p:pic>
      <p:sp>
        <p:nvSpPr>
          <p:cNvPr id="6" name="TextBox 5"/>
          <p:cNvSpPr txBox="1"/>
          <p:nvPr/>
        </p:nvSpPr>
        <p:spPr>
          <a:xfrm>
            <a:off x="767408" y="4698539"/>
            <a:ext cx="1584176" cy="369332"/>
          </a:xfrm>
          <a:prstGeom prst="rect">
            <a:avLst/>
          </a:prstGeom>
          <a:noFill/>
        </p:spPr>
        <p:txBody>
          <a:bodyPr wrap="square" rtlCol="0">
            <a:spAutoFit/>
          </a:bodyPr>
          <a:lstStyle/>
          <a:p>
            <a:r>
              <a:rPr lang="en-US" altLang="zh-TW" dirty="0" smtClean="0"/>
              <a:t>Start from</a:t>
            </a:r>
            <a:endParaRPr lang="zh-TW" altLang="en-US" dirty="0"/>
          </a:p>
        </p:txBody>
      </p:sp>
      <p:sp>
        <p:nvSpPr>
          <p:cNvPr id="7" name="TextBox 6"/>
          <p:cNvSpPr txBox="1"/>
          <p:nvPr/>
        </p:nvSpPr>
        <p:spPr>
          <a:xfrm>
            <a:off x="5375920" y="4437112"/>
            <a:ext cx="5261377" cy="461665"/>
          </a:xfrm>
          <a:prstGeom prst="rect">
            <a:avLst/>
          </a:prstGeom>
          <a:solidFill>
            <a:schemeClr val="bg1"/>
          </a:solidFill>
        </p:spPr>
        <p:txBody>
          <a:bodyPr wrap="none" rtlCol="0">
            <a:spAutoFit/>
          </a:bodyPr>
          <a:lstStyle/>
          <a:p>
            <a:r>
              <a:rPr lang="en-US" altLang="zh-TW" sz="2400" dirty="0" smtClean="0">
                <a:solidFill>
                  <a:schemeClr val="accent5"/>
                </a:solidFill>
              </a:rPr>
              <a:t>Demonstrate an example by hands !!</a:t>
            </a:r>
            <a:endParaRPr lang="zh-TW" altLang="en-US" sz="2400" dirty="0">
              <a:solidFill>
                <a:schemeClr val="accent5"/>
              </a:solidFill>
            </a:endParaRPr>
          </a:p>
        </p:txBody>
      </p:sp>
    </p:spTree>
    <p:extLst>
      <p:ext uri="{BB962C8B-B14F-4D97-AF65-F5344CB8AC3E}">
        <p14:creationId xmlns:p14="http://schemas.microsoft.com/office/powerpoint/2010/main" val="586526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332656"/>
            <a:ext cx="6552728" cy="792088"/>
          </a:xfrm>
          <a:solidFill>
            <a:schemeClr val="bg1"/>
          </a:solidFill>
        </p:spPr>
        <p:txBody>
          <a:bodyPr>
            <a:normAutofit/>
          </a:bodyPr>
          <a:lstStyle/>
          <a:p>
            <a:r>
              <a:rPr lang="en-US" altLang="zh-TW" dirty="0" smtClean="0"/>
              <a:t>BS : step-by-step derivation </a:t>
            </a:r>
            <a:endParaRPr lang="zh-TW"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54352297"/>
              </p:ext>
            </p:extLst>
          </p:nvPr>
        </p:nvGraphicFramePr>
        <p:xfrm>
          <a:off x="191344" y="1196752"/>
          <a:ext cx="2016224" cy="1103973"/>
        </p:xfrm>
        <a:graphic>
          <a:graphicData uri="http://schemas.openxmlformats.org/presentationml/2006/ole">
            <mc:AlternateContent xmlns:mc="http://schemas.openxmlformats.org/markup-compatibility/2006">
              <mc:Choice xmlns:v="urn:schemas-microsoft-com:vml" Requires="v">
                <p:oleObj spid="_x0000_s13752" name="Equation" r:id="rId3" imgW="2133360" imgH="1168200" progId="Equation.DSMT4">
                  <p:embed/>
                </p:oleObj>
              </mc:Choice>
              <mc:Fallback>
                <p:oleObj name="Equation" r:id="rId3" imgW="2133360" imgH="1168200" progId="Equation.DSMT4">
                  <p:embed/>
                  <p:pic>
                    <p:nvPicPr>
                      <p:cNvPr id="3" name="Object 2"/>
                      <p:cNvPicPr/>
                      <p:nvPr/>
                    </p:nvPicPr>
                    <p:blipFill>
                      <a:blip r:embed="rId4"/>
                      <a:stretch>
                        <a:fillRect/>
                      </a:stretch>
                    </p:blipFill>
                    <p:spPr>
                      <a:xfrm>
                        <a:off x="191344" y="1196752"/>
                        <a:ext cx="2016224" cy="1103973"/>
                      </a:xfrm>
                      <a:prstGeom prst="rect">
                        <a:avLst/>
                      </a:prstGeom>
                      <a:solidFill>
                        <a:schemeClr val="bg1"/>
                      </a:solidFill>
                    </p:spPr>
                  </p:pic>
                </p:oleObj>
              </mc:Fallback>
            </mc:AlternateContent>
          </a:graphicData>
        </a:graphic>
      </p:graphicFrame>
      <p:grpSp>
        <p:nvGrpSpPr>
          <p:cNvPr id="42" name="Group 41"/>
          <p:cNvGrpSpPr/>
          <p:nvPr/>
        </p:nvGrpSpPr>
        <p:grpSpPr>
          <a:xfrm>
            <a:off x="2587776" y="1700808"/>
            <a:ext cx="3377276" cy="1224136"/>
            <a:chOff x="7015783" y="2276872"/>
            <a:chExt cx="4298353" cy="1377950"/>
          </a:xfrm>
        </p:grpSpPr>
        <mc:AlternateContent xmlns:mc="http://schemas.openxmlformats.org/markup-compatibility/2006" xmlns:a14="http://schemas.microsoft.com/office/drawing/2010/main">
          <mc:Choice Requires="a14">
            <p:graphicFrame>
              <p:nvGraphicFramePr>
                <p:cNvPr id="35" name="Object 34"/>
                <p:cNvGraphicFramePr>
                  <a:graphicFrameLocks noChangeAspect="1"/>
                </p:cNvGraphicFramePr>
                <p:nvPr>
                  <p:extLst>
                    <p:ext uri="{D42A27DB-BD31-4B8C-83A1-F6EECF244321}">
                      <p14:modId xmlns:p14="http://schemas.microsoft.com/office/powerpoint/2010/main" val="1213450703"/>
                    </p:ext>
                  </p:extLst>
                </p:nvPr>
              </p:nvGraphicFramePr>
              <p:xfrm>
                <a:off x="7015783" y="2276872"/>
                <a:ext cx="2082800" cy="1377950"/>
              </p:xfrm>
              <a:graphic>
                <a:graphicData uri="http://schemas.openxmlformats.org/presentationml/2006/ole">
                  <mc:AlternateContent>
                    <mc:Choice xmlns:v="urn:schemas-microsoft-com:vml" Requires="v">
                      <p:oleObj spid="_x0000_s13753" name="Equation" r:id="rId5" imgW="1422360" imgH="939600" progId="Equation.DSMT4">
                        <p:embed/>
                      </p:oleObj>
                    </mc:Choice>
                    <mc:Fallback>
                      <p:oleObj name="Equation" r:id="rId5" imgW="1422360" imgH="939600" progId="Equation.DSMT4">
                        <p:embed/>
                        <p:pic>
                          <p:nvPicPr>
                            <p:cNvPr id="35" name="Object 34"/>
                            <p:cNvPicPr/>
                            <p:nvPr/>
                          </p:nvPicPr>
                          <p:blipFill>
                            <a:blip r:embed="rId6"/>
                            <a:stretch>
                              <a:fillRect/>
                            </a:stretch>
                          </p:blipFill>
                          <p:spPr>
                            <a:xfrm>
                              <a:off x="7015783" y="2276872"/>
                              <a:ext cx="2082800" cy="1377950"/>
                            </a:xfrm>
                            <a:prstGeom prst="rect">
                              <a:avLst/>
                            </a:prstGeom>
                            <a:solidFill>
                              <a:schemeClr val="bg1"/>
                            </a:solidFill>
                          </p:spPr>
                        </p:pic>
                      </p:oleObj>
                    </mc:Fallback>
                  </mc:AlternateContent>
                </a:graphicData>
              </a:graphic>
            </p:graphicFrame>
          </mc:Choice>
          <mc:Fallback xmlns="">
            <p:graphicFrame>
              <p:nvGraphicFramePr>
                <p:cNvPr id="35" name="Object 34"/>
                <p:cNvGraphicFramePr>
                  <a:graphicFrameLocks noChangeAspect="1"/>
                </p:cNvGraphicFramePr>
                <p:nvPr>
                  <p:extLst>
                    <p:ext uri="{D42A27DB-BD31-4B8C-83A1-F6EECF244321}">
                      <p14:modId xmlns:p14="http://schemas.microsoft.com/office/powerpoint/2010/main" val="1239087638"/>
                    </p:ext>
                  </p:extLst>
                </p:nvPr>
              </p:nvGraphicFramePr>
              <p:xfrm>
                <a:off x="7015783" y="2276872"/>
                <a:ext cx="2082800" cy="1377950"/>
              </p:xfrm>
              <a:graphic>
                <a:graphicData uri="http://schemas.openxmlformats.org/presentationml/2006/ole">
                  <mc:AlternateContent>
                    <mc:Choice xmlns:v="urn:schemas-microsoft-com:vml" Requires="v">
                      <p:oleObj spid="_x0000_s5338" name="Equation" r:id="rId25" imgW="1422360" imgH="939600" progId="Equation.DSMT4">
                        <p:embed/>
                      </p:oleObj>
                    </mc:Choice>
                    <mc:Fallback>
                      <p:oleObj name="Equation" r:id="rId25" imgW="1422360" imgH="939600" progId="Equation.DSMT4">
                        <p:embed/>
                        <p:pic>
                          <p:nvPicPr>
                            <p:cNvPr id="27" name="Object 26"/>
                            <p:cNvPicPr/>
                            <p:nvPr/>
                          </p:nvPicPr>
                          <p:blipFill>
                            <a:blip r:embed="rId26"/>
                            <a:stretch>
                              <a:fillRect/>
                            </a:stretch>
                          </p:blipFill>
                          <p:spPr>
                            <a:xfrm>
                              <a:off x="7015783" y="2276872"/>
                              <a:ext cx="2082800" cy="1377950"/>
                            </a:xfrm>
                            <a:prstGeom prst="rect">
                              <a:avLst/>
                            </a:prstGeom>
                            <a:solidFill>
                              <a:schemeClr val="bg1"/>
                            </a:solidFill>
                          </p:spPr>
                        </p:pic>
                      </p:oleObj>
                    </mc:Fallback>
                  </mc:AlternateContent>
                </a:graphicData>
              </a:graphic>
            </p:graphicFrame>
          </mc:Fallback>
        </mc:AlternateContent>
        <p:sp>
          <p:nvSpPr>
            <p:cNvPr id="37" name="Rectangle 36"/>
            <p:cNvSpPr/>
            <p:nvPr/>
          </p:nvSpPr>
          <p:spPr>
            <a:xfrm>
              <a:off x="7104112" y="3356990"/>
              <a:ext cx="1836251" cy="216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xmlns:a14="http://schemas.microsoft.com/office/drawing/2010/main">
          <mc:Choice Requires="a14">
            <p:sp>
              <p:nvSpPr>
                <p:cNvPr id="47" name="TextBox 46"/>
                <p:cNvSpPr txBox="1"/>
                <p:nvPr/>
              </p:nvSpPr>
              <p:spPr>
                <a:xfrm>
                  <a:off x="9192342" y="3212976"/>
                  <a:ext cx="2121794" cy="346450"/>
                </a:xfrm>
                <a:prstGeom prst="rect">
                  <a:avLst/>
                </a:prstGeom>
                <a:noFill/>
              </p:spPr>
              <p:txBody>
                <a:bodyPr wrap="none" rtlCol="0">
                  <a:spAutoFit/>
                </a:bodyPr>
                <a:lstStyle/>
                <a:p>
                  <a:r>
                    <a:rPr lang="zh-TW" altLang="en-US" sz="1400" dirty="0" smtClean="0">
                      <a:solidFill>
                        <a:srgbClr val="FF0000"/>
                      </a:solidFill>
                    </a:rPr>
                    <a:t>直接代入</a:t>
                  </a:r>
                  <a:r>
                    <a:rPr lang="en-US" altLang="zh-TW" sz="1400" dirty="0" smtClean="0">
                      <a:solidFill>
                        <a:srgbClr val="FF0000"/>
                      </a:solidFill>
                    </a:rPr>
                    <a:t> </a:t>
                  </a:r>
                  <a14:m>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𝑥</m:t>
                          </m:r>
                        </m:e>
                        <m:sub>
                          <m:r>
                            <a:rPr lang="en-US" altLang="zh-TW" sz="1400" b="0" i="1" smtClean="0">
                              <a:solidFill>
                                <a:srgbClr val="FF0000"/>
                              </a:solidFill>
                              <a:latin typeface="Cambria Math" panose="02040503050406030204" pitchFamily="18" charset="0"/>
                            </a:rPr>
                            <m:t>3</m:t>
                          </m:r>
                        </m:sub>
                      </m:sSub>
                      <m:r>
                        <a:rPr lang="en-US" altLang="zh-TW" sz="1400" b="0" i="1" smtClean="0">
                          <a:solidFill>
                            <a:srgbClr val="FF0000"/>
                          </a:solidFill>
                          <a:latin typeface="Cambria Math" panose="02040503050406030204" pitchFamily="18" charset="0"/>
                        </a:rPr>
                        <m:t>=100</m:t>
                      </m:r>
                    </m:oMath>
                  </a14:m>
                  <a:endParaRPr lang="zh-TW" altLang="en-US" sz="1400"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192342" y="3212976"/>
                  <a:ext cx="2121794" cy="346450"/>
                </a:xfrm>
                <a:prstGeom prst="rect">
                  <a:avLst/>
                </a:prstGeom>
                <a:blipFill>
                  <a:blip r:embed="rId27"/>
                  <a:stretch>
                    <a:fillRect l="-1099" t="-6000" b="-18000"/>
                  </a:stretch>
                </a:blipFill>
              </p:spPr>
              <p:txBody>
                <a:bodyPr/>
                <a:lstStyle/>
                <a:p>
                  <a:r>
                    <a:rPr lang="zh-TW" altLang="en-US">
                      <a:noFill/>
                    </a:rPr>
                    <a:t> </a:t>
                  </a:r>
                </a:p>
              </p:txBody>
            </p:sp>
          </mc:Fallback>
        </mc:AlternateContent>
        <p:cxnSp>
          <p:nvCxnSpPr>
            <p:cNvPr id="41" name="Straight Arrow Connector 40"/>
            <p:cNvCxnSpPr/>
            <p:nvPr/>
          </p:nvCxnSpPr>
          <p:spPr>
            <a:xfrm flipH="1" flipV="1">
              <a:off x="8472264" y="3212976"/>
              <a:ext cx="792088"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587776" y="2924944"/>
            <a:ext cx="7632848" cy="1224136"/>
            <a:chOff x="263352" y="3645024"/>
            <a:chExt cx="8044002" cy="1224136"/>
          </a:xfrm>
        </p:grpSpPr>
        <mc:AlternateContent xmlns:mc="http://schemas.openxmlformats.org/markup-compatibility/2006" xmlns:a14="http://schemas.microsoft.com/office/drawing/2010/main">
          <mc:Choice Requires="a14">
            <p:graphicFrame>
              <p:nvGraphicFramePr>
                <p:cNvPr id="58" name="Object 57"/>
                <p:cNvGraphicFramePr>
                  <a:graphicFrameLocks noChangeAspect="1"/>
                </p:cNvGraphicFramePr>
                <p:nvPr>
                  <p:extLst>
                    <p:ext uri="{D42A27DB-BD31-4B8C-83A1-F6EECF244321}">
                      <p14:modId xmlns:p14="http://schemas.microsoft.com/office/powerpoint/2010/main" val="3017637268"/>
                    </p:ext>
                  </p:extLst>
                </p:nvPr>
              </p:nvGraphicFramePr>
              <p:xfrm>
                <a:off x="263352" y="3645024"/>
                <a:ext cx="3171753" cy="1224136"/>
              </p:xfrm>
              <a:graphic>
                <a:graphicData uri="http://schemas.openxmlformats.org/presentationml/2006/ole">
                  <mc:AlternateContent>
                    <mc:Choice xmlns:v="urn:schemas-microsoft-com:vml" Requires="v">
                      <p:oleObj spid="_x0000_s13754" name="Equation" r:id="rId28" imgW="2438280" imgH="939600" progId="Equation.DSMT4">
                        <p:embed/>
                      </p:oleObj>
                    </mc:Choice>
                    <mc:Fallback>
                      <p:oleObj name="Equation" r:id="rId28" imgW="2438280" imgH="939600" progId="Equation.DSMT4">
                        <p:embed/>
                        <p:pic>
                          <p:nvPicPr>
                            <p:cNvPr id="58" name="Object 57"/>
                            <p:cNvPicPr/>
                            <p:nvPr/>
                          </p:nvPicPr>
                          <p:blipFill>
                            <a:blip r:embed="rId29"/>
                            <a:stretch>
                              <a:fillRect/>
                            </a:stretch>
                          </p:blipFill>
                          <p:spPr>
                            <a:xfrm>
                              <a:off x="263352" y="3645024"/>
                              <a:ext cx="3171753" cy="1224136"/>
                            </a:xfrm>
                            <a:prstGeom prst="rect">
                              <a:avLst/>
                            </a:prstGeom>
                            <a:solidFill>
                              <a:schemeClr val="bg1"/>
                            </a:solidFill>
                          </p:spPr>
                        </p:pic>
                      </p:oleObj>
                    </mc:Fallback>
                  </mc:AlternateContent>
                </a:graphicData>
              </a:graphic>
            </p:graphicFrame>
          </mc:Choice>
          <mc:Fallback xmlns="">
            <p:graphicFrame>
              <p:nvGraphicFramePr>
                <p:cNvPr id="58" name="Object 57"/>
                <p:cNvGraphicFramePr>
                  <a:graphicFrameLocks noChangeAspect="1"/>
                </p:cNvGraphicFramePr>
                <p:nvPr>
                  <p:extLst>
                    <p:ext uri="{D42A27DB-BD31-4B8C-83A1-F6EECF244321}">
                      <p14:modId xmlns:p14="http://schemas.microsoft.com/office/powerpoint/2010/main" val="2438505884"/>
                    </p:ext>
                  </p:extLst>
                </p:nvPr>
              </p:nvGraphicFramePr>
              <p:xfrm>
                <a:off x="263352" y="3645024"/>
                <a:ext cx="3171753" cy="1224136"/>
              </p:xfrm>
              <a:graphic>
                <a:graphicData uri="http://schemas.openxmlformats.org/presentationml/2006/ole">
                  <mc:AlternateContent>
                    <mc:Choice xmlns:v="urn:schemas-microsoft-com:vml" Requires="v">
                      <p:oleObj spid="_x0000_s13399" name="Equation" r:id="rId30" imgW="2438280" imgH="939600" progId="Equation.DSMT4">
                        <p:embed/>
                      </p:oleObj>
                    </mc:Choice>
                    <mc:Fallback>
                      <p:oleObj name="Equation" r:id="rId30" imgW="2438280" imgH="939600" progId="Equation.DSMT4">
                        <p:embed/>
                        <p:pic>
                          <p:nvPicPr>
                            <p:cNvPr id="58" name="Object 57"/>
                            <p:cNvPicPr/>
                            <p:nvPr/>
                          </p:nvPicPr>
                          <p:blipFill>
                            <a:blip r:embed="rId31"/>
                            <a:stretch>
                              <a:fillRect/>
                            </a:stretch>
                          </p:blipFill>
                          <p:spPr>
                            <a:xfrm>
                              <a:off x="263352" y="3645024"/>
                              <a:ext cx="3171753" cy="1224136"/>
                            </a:xfrm>
                            <a:prstGeom prst="rect">
                              <a:avLst/>
                            </a:prstGeom>
                            <a:solidFill>
                              <a:schemeClr val="bg1"/>
                            </a:solidFill>
                          </p:spPr>
                        </p:pic>
                      </p:oleObj>
                    </mc:Fallback>
                  </mc:AlternateContent>
                </a:graphicData>
              </a:graphic>
            </p:graphicFrame>
          </mc:Fallback>
        </mc:AlternateContent>
        <p:sp>
          <p:nvSpPr>
            <p:cNvPr id="60" name="Rectangle 59"/>
            <p:cNvSpPr/>
            <p:nvPr/>
          </p:nvSpPr>
          <p:spPr>
            <a:xfrm>
              <a:off x="839416" y="4284286"/>
              <a:ext cx="2592288" cy="224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Straight Arrow Connector 61"/>
            <p:cNvCxnSpPr/>
            <p:nvPr/>
          </p:nvCxnSpPr>
          <p:spPr>
            <a:xfrm>
              <a:off x="3431704" y="4500310"/>
              <a:ext cx="1224136" cy="8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727848" y="4149080"/>
                  <a:ext cx="3579506" cy="545662"/>
                </a:xfrm>
                <a:prstGeom prst="rect">
                  <a:avLst/>
                </a:prstGeom>
                <a:solidFill>
                  <a:schemeClr val="bg1"/>
                </a:solid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𝑏</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23</m:t>
                                </m:r>
                              </m:sub>
                            </m:sSub>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3</m:t>
                                </m:r>
                              </m:sub>
                            </m:sSub>
                          </m:num>
                          <m:den>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22</m:t>
                                </m:r>
                              </m:sub>
                            </m:sSub>
                          </m:den>
                        </m:f>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r>
                              <a:rPr lang="en-US" altLang="zh-TW" sz="1400" b="0" i="1" smtClean="0">
                                <a:solidFill>
                                  <a:schemeClr val="accent5"/>
                                </a:solidFill>
                                <a:latin typeface="Cambria Math" panose="02040503050406030204" pitchFamily="18" charset="0"/>
                              </a:rPr>
                              <m:t>210−</m:t>
                            </m:r>
                            <m:d>
                              <m:dPr>
                                <m:ctrlPr>
                                  <a:rPr lang="en-US" altLang="zh-TW" sz="1400" b="0" i="1" smtClean="0">
                                    <a:solidFill>
                                      <a:schemeClr val="accent5"/>
                                    </a:solidFill>
                                    <a:latin typeface="Cambria Math" panose="02040503050406030204" pitchFamily="18" charset="0"/>
                                  </a:rPr>
                                </m:ctrlPr>
                              </m:dPr>
                              <m:e>
                                <m:r>
                                  <a:rPr lang="en-US" altLang="zh-TW" sz="1400" b="0" i="1" smtClean="0">
                                    <a:solidFill>
                                      <a:schemeClr val="accent5"/>
                                    </a:solidFill>
                                    <a:latin typeface="Cambria Math" panose="02040503050406030204" pitchFamily="18" charset="0"/>
                                  </a:rPr>
                                  <m:t>−1</m:t>
                                </m:r>
                              </m:e>
                            </m:d>
                            <m:r>
                              <a:rPr lang="en-US" altLang="zh-TW" sz="1400" b="0" i="1" smtClean="0">
                                <a:solidFill>
                                  <a:schemeClr val="accent5"/>
                                </a:solidFill>
                                <a:latin typeface="Cambria Math" panose="02040503050406030204" pitchFamily="18" charset="0"/>
                              </a:rPr>
                              <m:t>⋅100</m:t>
                            </m:r>
                          </m:num>
                          <m:den>
                            <m:r>
                              <a:rPr lang="en-US" altLang="zh-TW" sz="1400" b="0" i="1" smtClean="0">
                                <a:solidFill>
                                  <a:schemeClr val="accent5"/>
                                </a:solidFill>
                                <a:latin typeface="Cambria Math" panose="02040503050406030204" pitchFamily="18" charset="0"/>
                              </a:rPr>
                              <m:t>1</m:t>
                            </m:r>
                          </m:den>
                        </m:f>
                        <m:r>
                          <a:rPr lang="en-US" altLang="zh-TW" sz="1400" b="0" i="1" smtClean="0">
                            <a:solidFill>
                              <a:schemeClr val="accent5"/>
                            </a:solidFill>
                            <a:latin typeface="Cambria Math" panose="02040503050406030204" pitchFamily="18" charset="0"/>
                          </a:rPr>
                          <m:t>=310</m:t>
                        </m:r>
                      </m:oMath>
                    </m:oMathPara>
                  </a14:m>
                  <a:endParaRPr lang="zh-TW" altLang="en-US" sz="1400" dirty="0">
                    <a:solidFill>
                      <a:schemeClr val="accent5"/>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727848" y="4149080"/>
                  <a:ext cx="3579506" cy="545662"/>
                </a:xfrm>
                <a:prstGeom prst="rect">
                  <a:avLst/>
                </a:prstGeom>
                <a:blipFill>
                  <a:blip r:embed="rId32"/>
                  <a:stretch>
                    <a:fillRect r="-1429"/>
                  </a:stretch>
                </a:blipFill>
                <a:ln>
                  <a:solidFill>
                    <a:srgbClr val="FF0000"/>
                  </a:solidFill>
                </a:ln>
              </p:spPr>
              <p:txBody>
                <a:bodyPr/>
                <a:lstStyle/>
                <a:p>
                  <a:r>
                    <a:rPr lang="zh-TW" altLang="en-US">
                      <a:noFill/>
                    </a:rPr>
                    <a:t> </a:t>
                  </a:r>
                </a:p>
              </p:txBody>
            </p:sp>
          </mc:Fallback>
        </mc:AlternateContent>
      </p:grpSp>
      <p:grpSp>
        <p:nvGrpSpPr>
          <p:cNvPr id="15" name="Group 14"/>
          <p:cNvGrpSpPr/>
          <p:nvPr/>
        </p:nvGrpSpPr>
        <p:grpSpPr>
          <a:xfrm>
            <a:off x="2587776" y="4149080"/>
            <a:ext cx="7560840" cy="1296144"/>
            <a:chOff x="263352" y="4941168"/>
            <a:chExt cx="7885023" cy="1223963"/>
          </a:xfrm>
        </p:grpSpPr>
        <mc:AlternateContent xmlns:mc="http://schemas.openxmlformats.org/markup-compatibility/2006" xmlns:a14="http://schemas.microsoft.com/office/drawing/2010/main">
          <mc:Choice Requires="a14">
            <p:graphicFrame>
              <p:nvGraphicFramePr>
                <p:cNvPr id="49" name="Object 48"/>
                <p:cNvGraphicFramePr>
                  <a:graphicFrameLocks noChangeAspect="1"/>
                </p:cNvGraphicFramePr>
                <p:nvPr>
                  <p:extLst>
                    <p:ext uri="{D42A27DB-BD31-4B8C-83A1-F6EECF244321}">
                      <p14:modId xmlns:p14="http://schemas.microsoft.com/office/powerpoint/2010/main" val="923248885"/>
                    </p:ext>
                  </p:extLst>
                </p:nvPr>
              </p:nvGraphicFramePr>
              <p:xfrm>
                <a:off x="263352" y="4941168"/>
                <a:ext cx="1751012" cy="1223963"/>
              </p:xfrm>
              <a:graphic>
                <a:graphicData uri="http://schemas.openxmlformats.org/presentationml/2006/ole">
                  <mc:AlternateContent>
                    <mc:Choice xmlns:v="urn:schemas-microsoft-com:vml" Requires="v">
                      <p:oleObj spid="_x0000_s13755" name="Equation" r:id="rId33" imgW="1346040" imgH="939600" progId="Equation.DSMT4">
                        <p:embed/>
                      </p:oleObj>
                    </mc:Choice>
                    <mc:Fallback>
                      <p:oleObj name="Equation" r:id="rId33" imgW="1346040" imgH="939600" progId="Equation.DSMT4">
                        <p:embed/>
                        <p:pic>
                          <p:nvPicPr>
                            <p:cNvPr id="58" name="Object 57"/>
                            <p:cNvPicPr/>
                            <p:nvPr/>
                          </p:nvPicPr>
                          <p:blipFill>
                            <a:blip r:embed="rId34"/>
                            <a:stretch>
                              <a:fillRect/>
                            </a:stretch>
                          </p:blipFill>
                          <p:spPr>
                            <a:xfrm>
                              <a:off x="263352" y="4941168"/>
                              <a:ext cx="1751012" cy="1223963"/>
                            </a:xfrm>
                            <a:prstGeom prst="rect">
                              <a:avLst/>
                            </a:prstGeom>
                            <a:solidFill>
                              <a:schemeClr val="bg1"/>
                            </a:solidFill>
                          </p:spPr>
                        </p:pic>
                      </p:oleObj>
                    </mc:Fallback>
                  </mc:AlternateContent>
                </a:graphicData>
              </a:graphic>
            </p:graphicFrame>
          </mc:Choice>
          <mc:Fallback xmlns="">
            <p:graphicFrame>
              <p:nvGraphicFramePr>
                <p:cNvPr id="49" name="Object 48"/>
                <p:cNvGraphicFramePr>
                  <a:graphicFrameLocks noChangeAspect="1"/>
                </p:cNvGraphicFramePr>
                <p:nvPr>
                  <p:extLst>
                    <p:ext uri="{D42A27DB-BD31-4B8C-83A1-F6EECF244321}">
                      <p14:modId xmlns:p14="http://schemas.microsoft.com/office/powerpoint/2010/main" val="920597418"/>
                    </p:ext>
                  </p:extLst>
                </p:nvPr>
              </p:nvGraphicFramePr>
              <p:xfrm>
                <a:off x="263352" y="4941168"/>
                <a:ext cx="1751012" cy="1223963"/>
              </p:xfrm>
              <a:graphic>
                <a:graphicData uri="http://schemas.openxmlformats.org/presentationml/2006/ole">
                  <mc:AlternateContent>
                    <mc:Choice xmlns:v="urn:schemas-microsoft-com:vml" Requires="v">
                      <p:oleObj spid="_x0000_s13400" name="Equation" r:id="rId35" imgW="1346040" imgH="939600" progId="Equation.DSMT4">
                        <p:embed/>
                      </p:oleObj>
                    </mc:Choice>
                    <mc:Fallback>
                      <p:oleObj name="Equation" r:id="rId35" imgW="1346040" imgH="939600" progId="Equation.DSMT4">
                        <p:embed/>
                        <p:pic>
                          <p:nvPicPr>
                            <p:cNvPr id="58" name="Object 57"/>
                            <p:cNvPicPr/>
                            <p:nvPr/>
                          </p:nvPicPr>
                          <p:blipFill>
                            <a:blip r:embed="rId36"/>
                            <a:stretch>
                              <a:fillRect/>
                            </a:stretch>
                          </p:blipFill>
                          <p:spPr>
                            <a:xfrm>
                              <a:off x="263352" y="4941168"/>
                              <a:ext cx="1751012" cy="1223963"/>
                            </a:xfrm>
                            <a:prstGeom prst="rect">
                              <a:avLst/>
                            </a:prstGeom>
                            <a:solidFill>
                              <a:schemeClr val="bg1"/>
                            </a:solidFill>
                          </p:spPr>
                        </p:pic>
                      </p:oleObj>
                    </mc:Fallback>
                  </mc:AlternateContent>
                </a:graphicData>
              </a:graphic>
            </p:graphicFrame>
          </mc:Fallback>
        </mc:AlternateContent>
        <p:sp>
          <p:nvSpPr>
            <p:cNvPr id="50" name="Rectangle 49"/>
            <p:cNvSpPr/>
            <p:nvPr/>
          </p:nvSpPr>
          <p:spPr>
            <a:xfrm>
              <a:off x="551384" y="5301208"/>
              <a:ext cx="136815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Straight Arrow Connector 50"/>
            <p:cNvCxnSpPr/>
            <p:nvPr/>
          </p:nvCxnSpPr>
          <p:spPr>
            <a:xfrm>
              <a:off x="1919536" y="5517232"/>
              <a:ext cx="1224136" cy="8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3143672" y="5229200"/>
                  <a:ext cx="5004703" cy="545662"/>
                </a:xfrm>
                <a:prstGeom prst="rect">
                  <a:avLst/>
                </a:prstGeom>
                <a:solidFill>
                  <a:schemeClr val="bg1"/>
                </a:solid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1</m:t>
                            </m:r>
                          </m:sub>
                        </m:sSub>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𝑏</m:t>
                                </m:r>
                              </m:e>
                              <m:sub>
                                <m:r>
                                  <a:rPr lang="en-US" altLang="zh-TW" sz="1400" b="0" i="1" smtClean="0">
                                    <a:solidFill>
                                      <a:schemeClr val="accent5"/>
                                    </a:solidFill>
                                    <a:latin typeface="Cambria Math" panose="02040503050406030204" pitchFamily="18" charset="0"/>
                                  </a:rPr>
                                  <m:t>1</m:t>
                                </m:r>
                              </m:sub>
                            </m:sSub>
                            <m:r>
                              <a:rPr lang="en-US" altLang="zh-TW" sz="1400" b="0" i="1" smtClean="0">
                                <a:solidFill>
                                  <a:schemeClr val="accent5"/>
                                </a:solidFill>
                                <a:latin typeface="Cambria Math" panose="02040503050406030204" pitchFamily="18" charset="0"/>
                              </a:rPr>
                              <m:t>−</m:t>
                            </m:r>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12</m:t>
                                </m:r>
                              </m:sub>
                            </m:sSub>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𝐴</m:t>
                                </m:r>
                              </m:e>
                              <m:sub>
                                <m:r>
                                  <a:rPr lang="en-US" altLang="zh-TW" sz="1400" i="1">
                                    <a:solidFill>
                                      <a:schemeClr val="accent5"/>
                                    </a:solidFill>
                                    <a:latin typeface="Cambria Math" panose="02040503050406030204" pitchFamily="18" charset="0"/>
                                  </a:rPr>
                                  <m:t>13</m:t>
                                </m:r>
                              </m:sub>
                            </m:sSub>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𝑥</m:t>
                                </m:r>
                              </m:e>
                              <m:sub>
                                <m:r>
                                  <a:rPr lang="en-US" altLang="zh-TW" sz="1400" i="1">
                                    <a:solidFill>
                                      <a:schemeClr val="accent5"/>
                                    </a:solidFill>
                                    <a:latin typeface="Cambria Math" panose="02040503050406030204" pitchFamily="18" charset="0"/>
                                  </a:rPr>
                                  <m:t>3</m:t>
                                </m:r>
                              </m:sub>
                            </m:sSub>
                          </m:num>
                          <m:den>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11</m:t>
                                </m:r>
                              </m:sub>
                            </m:sSub>
                          </m:den>
                        </m:f>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r>
                              <a:rPr lang="en-US" altLang="zh-TW" sz="1400" b="0" i="1" smtClean="0">
                                <a:solidFill>
                                  <a:schemeClr val="accent5"/>
                                </a:solidFill>
                                <a:latin typeface="Cambria Math" panose="02040503050406030204" pitchFamily="18" charset="0"/>
                              </a:rPr>
                              <m:t>−40−</m:t>
                            </m:r>
                            <m:d>
                              <m:dPr>
                                <m:ctrlPr>
                                  <a:rPr lang="en-US" altLang="zh-TW" sz="1400" b="0" i="1" smtClean="0">
                                    <a:solidFill>
                                      <a:schemeClr val="accent5"/>
                                    </a:solidFill>
                                    <a:latin typeface="Cambria Math" panose="02040503050406030204" pitchFamily="18" charset="0"/>
                                  </a:rPr>
                                </m:ctrlPr>
                              </m:dPr>
                              <m:e>
                                <m:r>
                                  <a:rPr lang="en-US" altLang="zh-TW" sz="1400" b="0" i="1" smtClean="0">
                                    <a:solidFill>
                                      <a:schemeClr val="accent5"/>
                                    </a:solidFill>
                                    <a:latin typeface="Cambria Math" panose="02040503050406030204" pitchFamily="18" charset="0"/>
                                  </a:rPr>
                                  <m:t>−1</m:t>
                                </m:r>
                              </m:e>
                            </m:d>
                            <m:r>
                              <a:rPr lang="en-US" altLang="zh-TW" sz="1400" b="0" i="1" smtClean="0">
                                <a:solidFill>
                                  <a:schemeClr val="accent5"/>
                                </a:solidFill>
                                <a:latin typeface="Cambria Math" panose="02040503050406030204" pitchFamily="18" charset="0"/>
                              </a:rPr>
                              <m:t>⋅310−0⋅100</m:t>
                            </m:r>
                          </m:num>
                          <m:den>
                            <m:r>
                              <a:rPr lang="en-US" altLang="zh-TW" sz="1400" b="0" i="1" smtClean="0">
                                <a:solidFill>
                                  <a:schemeClr val="accent5"/>
                                </a:solidFill>
                                <a:latin typeface="Cambria Math" panose="02040503050406030204" pitchFamily="18" charset="0"/>
                              </a:rPr>
                              <m:t>1</m:t>
                            </m:r>
                          </m:den>
                        </m:f>
                        <m:r>
                          <a:rPr lang="en-US" altLang="zh-TW" sz="1400" b="0" i="1" smtClean="0">
                            <a:solidFill>
                              <a:schemeClr val="accent5"/>
                            </a:solidFill>
                            <a:latin typeface="Cambria Math" panose="02040503050406030204" pitchFamily="18" charset="0"/>
                          </a:rPr>
                          <m:t>=270</m:t>
                        </m:r>
                      </m:oMath>
                    </m:oMathPara>
                  </a14:m>
                  <a:endParaRPr lang="zh-TW" altLang="en-US" sz="1400" dirty="0">
                    <a:solidFill>
                      <a:schemeClr val="accent5"/>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143672" y="5229200"/>
                  <a:ext cx="5004703" cy="545662"/>
                </a:xfrm>
                <a:prstGeom prst="rect">
                  <a:avLst/>
                </a:prstGeom>
                <a:blipFill>
                  <a:blip r:embed="rId37"/>
                  <a:stretch>
                    <a:fillRect r="-1394"/>
                  </a:stretch>
                </a:blipFill>
                <a:ln>
                  <a:solidFill>
                    <a:srgbClr val="FF0000"/>
                  </a:solidFill>
                </a:ln>
              </p:spPr>
              <p:txBody>
                <a:bodyPr/>
                <a:lstStyle/>
                <a:p>
                  <a:r>
                    <a:rPr lang="zh-TW" altLang="en-US">
                      <a:noFill/>
                    </a:rPr>
                    <a:t> </a:t>
                  </a:r>
                </a:p>
              </p:txBody>
            </p:sp>
          </mc:Fallback>
        </mc:AlternateContent>
      </p:grpSp>
      <p:graphicFrame>
        <p:nvGraphicFramePr>
          <p:cNvPr id="59" name="Object 58"/>
          <p:cNvGraphicFramePr>
            <a:graphicFrameLocks noChangeAspect="1"/>
          </p:cNvGraphicFramePr>
          <p:nvPr>
            <p:extLst>
              <p:ext uri="{D42A27DB-BD31-4B8C-83A1-F6EECF244321}">
                <p14:modId xmlns:p14="http://schemas.microsoft.com/office/powerpoint/2010/main" val="2296390542"/>
              </p:ext>
            </p:extLst>
          </p:nvPr>
        </p:nvGraphicFramePr>
        <p:xfrm>
          <a:off x="2587776" y="5517232"/>
          <a:ext cx="1679021" cy="1296144"/>
        </p:xfrm>
        <a:graphic>
          <a:graphicData uri="http://schemas.openxmlformats.org/presentationml/2006/ole">
            <mc:AlternateContent xmlns:mc="http://schemas.openxmlformats.org/markup-compatibility/2006">
              <mc:Choice xmlns:v="urn:schemas-microsoft-com:vml" Requires="v">
                <p:oleObj spid="_x0000_s13756" name="Equation" r:id="rId38" imgW="1346040" imgH="939600" progId="Equation.DSMT4">
                  <p:embed/>
                </p:oleObj>
              </mc:Choice>
              <mc:Fallback>
                <p:oleObj name="Equation" r:id="rId38" imgW="1346040" imgH="939600" progId="Equation.DSMT4">
                  <p:embed/>
                  <p:pic>
                    <p:nvPicPr>
                      <p:cNvPr id="49" name="Object 48"/>
                      <p:cNvPicPr/>
                      <p:nvPr/>
                    </p:nvPicPr>
                    <p:blipFill>
                      <a:blip r:embed="rId36"/>
                      <a:stretch>
                        <a:fillRect/>
                      </a:stretch>
                    </p:blipFill>
                    <p:spPr>
                      <a:xfrm>
                        <a:off x="2587776" y="5517232"/>
                        <a:ext cx="1679021" cy="1296144"/>
                      </a:xfrm>
                      <a:prstGeom prst="rect">
                        <a:avLst/>
                      </a:prstGeom>
                      <a:solidFill>
                        <a:schemeClr val="bg1"/>
                      </a:solidFill>
                    </p:spPr>
                  </p:pic>
                </p:oleObj>
              </mc:Fallback>
            </mc:AlternateContent>
          </a:graphicData>
        </a:graphic>
      </p:graphicFrame>
      <p:sp>
        <p:nvSpPr>
          <p:cNvPr id="61" name="Rectangle 60"/>
          <p:cNvSpPr/>
          <p:nvPr/>
        </p:nvSpPr>
        <p:spPr>
          <a:xfrm>
            <a:off x="2659784" y="5589240"/>
            <a:ext cx="158417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Straight Arrow Connector 69"/>
          <p:cNvCxnSpPr/>
          <p:nvPr/>
        </p:nvCxnSpPr>
        <p:spPr>
          <a:xfrm>
            <a:off x="4243960" y="5805264"/>
            <a:ext cx="1173807" cy="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5396088" y="5517232"/>
                <a:ext cx="6388544" cy="547009"/>
              </a:xfrm>
              <a:prstGeom prst="rect">
                <a:avLst/>
              </a:prstGeom>
              <a:solidFill>
                <a:schemeClr val="bg1"/>
              </a:solid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0</m:t>
                          </m:r>
                        </m:sub>
                      </m:sSub>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𝑏</m:t>
                              </m:r>
                            </m:e>
                            <m:sub>
                              <m:r>
                                <a:rPr lang="en-US" altLang="zh-TW" sz="1400" b="0" i="1" smtClean="0">
                                  <a:solidFill>
                                    <a:schemeClr val="accent5"/>
                                  </a:solidFill>
                                  <a:latin typeface="Cambria Math" panose="02040503050406030204" pitchFamily="18" charset="0"/>
                                </a:rPr>
                                <m:t>0</m:t>
                              </m:r>
                            </m:sub>
                          </m:sSub>
                          <m:r>
                            <a:rPr lang="en-US" altLang="zh-TW" sz="1400" b="0" i="1" smtClean="0">
                              <a:solidFill>
                                <a:schemeClr val="accent5"/>
                              </a:solidFill>
                              <a:latin typeface="Cambria Math" panose="02040503050406030204" pitchFamily="18" charset="0"/>
                            </a:rPr>
                            <m:t>−</m:t>
                          </m:r>
                          <m:sSub>
                            <m:sSubPr>
                              <m:ctrlPr>
                                <a:rPr lang="en-US" altLang="zh-TW" sz="1400" b="0" i="1" smtClean="0">
                                  <a:solidFill>
                                    <a:schemeClr val="accent5"/>
                                  </a:solidFill>
                                  <a:latin typeface="Cambria Math" panose="02040503050406030204" pitchFamily="18" charset="0"/>
                                </a:rPr>
                              </m:ctrlPr>
                            </m:sSubPr>
                            <m:e>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𝐴</m:t>
                                  </m:r>
                                </m:e>
                                <m:sub>
                                  <m:r>
                                    <a:rPr lang="en-US" altLang="zh-TW" sz="1400" i="1">
                                      <a:solidFill>
                                        <a:schemeClr val="accent5"/>
                                      </a:solidFill>
                                      <a:latin typeface="Cambria Math" panose="02040503050406030204" pitchFamily="18" charset="0"/>
                                    </a:rPr>
                                    <m:t>0</m:t>
                                  </m:r>
                                  <m:r>
                                    <a:rPr lang="en-US" altLang="zh-TW" sz="1400" b="0" i="1" smtClean="0">
                                      <a:solidFill>
                                        <a:schemeClr val="accent5"/>
                                      </a:solidFill>
                                      <a:latin typeface="Cambria Math" panose="02040503050406030204" pitchFamily="18" charset="0"/>
                                    </a:rPr>
                                    <m:t>1</m:t>
                                  </m:r>
                                </m:sub>
                              </m:sSub>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1</m:t>
                                  </m:r>
                                </m:sub>
                              </m:sSub>
                              <m:r>
                                <a:rPr lang="en-US" altLang="zh-TW" sz="1400" b="0" i="1" smtClean="0">
                                  <a:solidFill>
                                    <a:schemeClr val="accent5"/>
                                  </a:solidFill>
                                  <a:latin typeface="Cambria Math" panose="02040503050406030204" pitchFamily="18" charset="0"/>
                                </a:rPr>
                                <m:t>−</m:t>
                              </m:r>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02</m:t>
                              </m:r>
                            </m:sub>
                          </m:sSub>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𝑥</m:t>
                              </m:r>
                            </m:e>
                            <m:sub>
                              <m:r>
                                <a:rPr lang="en-US" altLang="zh-TW" sz="1400" b="0" i="1" smtClean="0">
                                  <a:solidFill>
                                    <a:schemeClr val="accent5"/>
                                  </a:solidFill>
                                  <a:latin typeface="Cambria Math" panose="02040503050406030204" pitchFamily="18" charset="0"/>
                                </a:rPr>
                                <m:t>2</m:t>
                              </m:r>
                            </m:sub>
                          </m:sSub>
                          <m:r>
                            <a:rPr lang="en-US" altLang="zh-TW" sz="1400" b="0" i="1" smtClean="0">
                              <a:solidFill>
                                <a:schemeClr val="accent5"/>
                              </a:solidFill>
                              <a:latin typeface="Cambria Math" panose="02040503050406030204" pitchFamily="18" charset="0"/>
                            </a:rPr>
                            <m:t>−</m:t>
                          </m:r>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0</m:t>
                              </m:r>
                              <m:r>
                                <a:rPr lang="en-US" altLang="zh-TW" sz="1400" i="1">
                                  <a:solidFill>
                                    <a:schemeClr val="accent5"/>
                                  </a:solidFill>
                                  <a:latin typeface="Cambria Math" panose="02040503050406030204" pitchFamily="18" charset="0"/>
                                </a:rPr>
                                <m:t>3</m:t>
                              </m:r>
                            </m:sub>
                          </m:sSub>
                          <m:sSub>
                            <m:sSubPr>
                              <m:ctrlPr>
                                <a:rPr lang="en-US" altLang="zh-TW" sz="1400" i="1">
                                  <a:solidFill>
                                    <a:schemeClr val="accent5"/>
                                  </a:solidFill>
                                  <a:latin typeface="Cambria Math" panose="02040503050406030204" pitchFamily="18" charset="0"/>
                                </a:rPr>
                              </m:ctrlPr>
                            </m:sSubPr>
                            <m:e>
                              <m:r>
                                <a:rPr lang="en-US" altLang="zh-TW" sz="1400" i="1">
                                  <a:solidFill>
                                    <a:schemeClr val="accent5"/>
                                  </a:solidFill>
                                  <a:latin typeface="Cambria Math" panose="02040503050406030204" pitchFamily="18" charset="0"/>
                                </a:rPr>
                                <m:t>𝑥</m:t>
                              </m:r>
                            </m:e>
                            <m:sub>
                              <m:r>
                                <a:rPr lang="en-US" altLang="zh-TW" sz="1400" i="1">
                                  <a:solidFill>
                                    <a:schemeClr val="accent5"/>
                                  </a:solidFill>
                                  <a:latin typeface="Cambria Math" panose="02040503050406030204" pitchFamily="18" charset="0"/>
                                </a:rPr>
                                <m:t>3</m:t>
                              </m:r>
                            </m:sub>
                          </m:sSub>
                        </m:num>
                        <m:den>
                          <m:sSub>
                            <m:sSubPr>
                              <m:ctrlPr>
                                <a:rPr lang="en-US" altLang="zh-TW" sz="1400" b="0" i="1" smtClean="0">
                                  <a:solidFill>
                                    <a:schemeClr val="accent5"/>
                                  </a:solidFill>
                                  <a:latin typeface="Cambria Math" panose="02040503050406030204" pitchFamily="18" charset="0"/>
                                </a:rPr>
                              </m:ctrlPr>
                            </m:sSubPr>
                            <m:e>
                              <m:r>
                                <a:rPr lang="en-US" altLang="zh-TW" sz="1400" b="0" i="1" smtClean="0">
                                  <a:solidFill>
                                    <a:schemeClr val="accent5"/>
                                  </a:solidFill>
                                  <a:latin typeface="Cambria Math" panose="02040503050406030204" pitchFamily="18" charset="0"/>
                                </a:rPr>
                                <m:t>𝐴</m:t>
                              </m:r>
                            </m:e>
                            <m:sub>
                              <m:r>
                                <a:rPr lang="en-US" altLang="zh-TW" sz="1400" b="0" i="1" smtClean="0">
                                  <a:solidFill>
                                    <a:schemeClr val="accent5"/>
                                  </a:solidFill>
                                  <a:latin typeface="Cambria Math" panose="02040503050406030204" pitchFamily="18" charset="0"/>
                                </a:rPr>
                                <m:t>00</m:t>
                              </m:r>
                            </m:sub>
                          </m:sSub>
                        </m:den>
                      </m:f>
                      <m:r>
                        <a:rPr lang="en-US" altLang="zh-TW" sz="1400" b="0" i="1" smtClean="0">
                          <a:solidFill>
                            <a:schemeClr val="accent5"/>
                          </a:solidFill>
                          <a:latin typeface="Cambria Math" panose="02040503050406030204" pitchFamily="18" charset="0"/>
                        </a:rPr>
                        <m:t>=</m:t>
                      </m:r>
                      <m:f>
                        <m:fPr>
                          <m:ctrlPr>
                            <a:rPr lang="en-US" altLang="zh-TW" sz="1400" b="0" i="1" smtClean="0">
                              <a:solidFill>
                                <a:schemeClr val="accent5"/>
                              </a:solidFill>
                              <a:latin typeface="Cambria Math" panose="02040503050406030204" pitchFamily="18" charset="0"/>
                            </a:rPr>
                          </m:ctrlPr>
                        </m:fPr>
                        <m:num>
                          <m:r>
                            <a:rPr lang="en-US" altLang="zh-TW" sz="1400" b="0" i="1" smtClean="0">
                              <a:solidFill>
                                <a:schemeClr val="accent5"/>
                              </a:solidFill>
                              <a:latin typeface="Cambria Math" panose="02040503050406030204" pitchFamily="18" charset="0"/>
                            </a:rPr>
                            <m:t>160−</m:t>
                          </m:r>
                          <m:d>
                            <m:dPr>
                              <m:ctrlPr>
                                <a:rPr lang="en-US" altLang="zh-TW" sz="1400" b="0" i="1" smtClean="0">
                                  <a:solidFill>
                                    <a:schemeClr val="accent5"/>
                                  </a:solidFill>
                                  <a:latin typeface="Cambria Math" panose="02040503050406030204" pitchFamily="18" charset="0"/>
                                </a:rPr>
                              </m:ctrlPr>
                            </m:dPr>
                            <m:e>
                              <m:r>
                                <a:rPr lang="en-US" altLang="zh-TW" sz="1400" b="0" i="1" smtClean="0">
                                  <a:solidFill>
                                    <a:schemeClr val="accent5"/>
                                  </a:solidFill>
                                  <a:latin typeface="Cambria Math" panose="02040503050406030204" pitchFamily="18" charset="0"/>
                                </a:rPr>
                                <m:t>−1</m:t>
                              </m:r>
                            </m:e>
                          </m:d>
                          <m:r>
                            <a:rPr lang="en-US" altLang="zh-TW" sz="1400" b="0" i="1" smtClean="0">
                              <a:solidFill>
                                <a:schemeClr val="accent5"/>
                              </a:solidFill>
                              <a:latin typeface="Cambria Math" panose="02040503050406030204" pitchFamily="18" charset="0"/>
                            </a:rPr>
                            <m:t>⋅270−0⋅310−0⋅100</m:t>
                          </m:r>
                        </m:num>
                        <m:den>
                          <m:r>
                            <a:rPr lang="en-US" altLang="zh-TW" sz="1400" b="0" i="1" smtClean="0">
                              <a:solidFill>
                                <a:schemeClr val="accent5"/>
                              </a:solidFill>
                              <a:latin typeface="Cambria Math" panose="02040503050406030204" pitchFamily="18" charset="0"/>
                            </a:rPr>
                            <m:t>1</m:t>
                          </m:r>
                        </m:den>
                      </m:f>
                      <m:r>
                        <a:rPr lang="en-US" altLang="zh-TW" sz="1400" b="0" i="1" smtClean="0">
                          <a:solidFill>
                            <a:schemeClr val="accent5"/>
                          </a:solidFill>
                          <a:latin typeface="Cambria Math" panose="02040503050406030204" pitchFamily="18" charset="0"/>
                        </a:rPr>
                        <m:t>=430</m:t>
                      </m:r>
                    </m:oMath>
                  </m:oMathPara>
                </a14:m>
                <a:endParaRPr lang="zh-TW" altLang="en-US" sz="1400" dirty="0">
                  <a:solidFill>
                    <a:schemeClr val="accent5"/>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396088" y="5517232"/>
                <a:ext cx="6388544" cy="547009"/>
              </a:xfrm>
              <a:prstGeom prst="rect">
                <a:avLst/>
              </a:prstGeom>
              <a:blipFill>
                <a:blip r:embed="rId40"/>
                <a:stretch>
                  <a:fillRect/>
                </a:stretch>
              </a:blipFill>
              <a:ln>
                <a:solidFill>
                  <a:srgbClr val="FF0000"/>
                </a:solidFill>
              </a:ln>
            </p:spPr>
            <p:txBody>
              <a:bodyPr/>
              <a:lstStyle/>
              <a:p>
                <a:r>
                  <a:rPr lang="zh-TW" altLang="en-US">
                    <a:noFill/>
                  </a:rPr>
                  <a:t> </a:t>
                </a:r>
              </a:p>
            </p:txBody>
          </p:sp>
        </mc:Fallback>
      </mc:AlternateContent>
      <p:grpSp>
        <p:nvGrpSpPr>
          <p:cNvPr id="24" name="Group 23"/>
          <p:cNvGrpSpPr/>
          <p:nvPr/>
        </p:nvGrpSpPr>
        <p:grpSpPr>
          <a:xfrm>
            <a:off x="6456040" y="1484784"/>
            <a:ext cx="4248472" cy="1023054"/>
            <a:chOff x="4079776" y="1340768"/>
            <a:chExt cx="4248472" cy="1023054"/>
          </a:xfrm>
        </p:grpSpPr>
        <p:pic>
          <p:nvPicPr>
            <p:cNvPr id="44" name="Picture 43"/>
            <p:cNvPicPr>
              <a:picLocks noChangeAspect="1"/>
            </p:cNvPicPr>
            <p:nvPr/>
          </p:nvPicPr>
          <p:blipFill>
            <a:blip r:embed="rId41"/>
            <a:stretch>
              <a:fillRect/>
            </a:stretch>
          </p:blipFill>
          <p:spPr>
            <a:xfrm>
              <a:off x="4151784" y="1700808"/>
              <a:ext cx="4176464" cy="663014"/>
            </a:xfrm>
            <a:prstGeom prst="rect">
              <a:avLst/>
            </a:prstGeom>
            <a:ln>
              <a:solidFill>
                <a:schemeClr val="tx1"/>
              </a:solidFill>
            </a:ln>
          </p:spPr>
        </p:pic>
        <p:sp>
          <p:nvSpPr>
            <p:cNvPr id="23" name="TextBox 22"/>
            <p:cNvSpPr txBox="1"/>
            <p:nvPr/>
          </p:nvSpPr>
          <p:spPr>
            <a:xfrm>
              <a:off x="4079776" y="1340768"/>
              <a:ext cx="1159292" cy="338554"/>
            </a:xfrm>
            <a:prstGeom prst="rect">
              <a:avLst/>
            </a:prstGeom>
            <a:noFill/>
          </p:spPr>
          <p:txBody>
            <a:bodyPr wrap="none" rtlCol="0">
              <a:spAutoFit/>
            </a:bodyPr>
            <a:lstStyle/>
            <a:p>
              <a:r>
                <a:rPr lang="en-US" altLang="zh-TW" sz="1600" dirty="0" smtClean="0"/>
                <a:t>Algorithm:</a:t>
              </a:r>
              <a:endParaRPr lang="zh-TW" altLang="en-US" sz="1600" dirty="0"/>
            </a:p>
          </p:txBody>
        </p:sp>
      </p:grpSp>
    </p:spTree>
    <p:extLst>
      <p:ext uri="{BB962C8B-B14F-4D97-AF65-F5344CB8AC3E}">
        <p14:creationId xmlns:p14="http://schemas.microsoft.com/office/powerpoint/2010/main" val="3439368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System of </a:t>
            </a:r>
            <a:r>
              <a:rPr lang="en-US" altLang="zh-TW" dirty="0"/>
              <a:t>l</a:t>
            </a:r>
            <a:r>
              <a:rPr lang="en-US" altLang="zh-TW" dirty="0" smtClean="0"/>
              <a:t>inear equations: traffic flows</a:t>
            </a:r>
            <a:endParaRPr lang="zh-TW" altLang="en-US" dirty="0"/>
          </a:p>
        </p:txBody>
      </p:sp>
      <p:pic>
        <p:nvPicPr>
          <p:cNvPr id="3" name="Picture 2"/>
          <p:cNvPicPr>
            <a:picLocks noChangeAspect="1" noChangeArrowheads="1"/>
          </p:cNvPicPr>
          <p:nvPr/>
        </p:nvPicPr>
        <p:blipFill>
          <a:blip r:embed="rId3" cstate="print"/>
          <a:srcRect/>
          <a:stretch>
            <a:fillRect/>
          </a:stretch>
        </p:blipFill>
        <p:spPr bwMode="auto">
          <a:xfrm>
            <a:off x="1127448" y="2204864"/>
            <a:ext cx="3816424" cy="4255725"/>
          </a:xfrm>
          <a:prstGeom prst="rect">
            <a:avLst/>
          </a:prstGeom>
          <a:noFill/>
          <a:ln w="9525" cap="flat" cmpd="sng" algn="ctr">
            <a:noFill/>
            <a:prstDash val="solid"/>
            <a:miter lim="800000"/>
            <a:headEnd/>
            <a:tailEnd/>
          </a:ln>
        </p:spPr>
      </p:pic>
      <p:sp>
        <p:nvSpPr>
          <p:cNvPr id="5" name="TextBox 4"/>
          <p:cNvSpPr txBox="1"/>
          <p:nvPr/>
        </p:nvSpPr>
        <p:spPr>
          <a:xfrm>
            <a:off x="838200" y="1445017"/>
            <a:ext cx="8950014" cy="369332"/>
          </a:xfrm>
          <a:prstGeom prst="rect">
            <a:avLst/>
          </a:prstGeom>
          <a:noFill/>
        </p:spPr>
        <p:txBody>
          <a:bodyPr wrap="none" rtlCol="0">
            <a:spAutoFit/>
          </a:bodyPr>
          <a:lstStyle/>
          <a:p>
            <a:r>
              <a:rPr lang="en-US" altLang="zh-TW" dirty="0" smtClean="0"/>
              <a:t>Ref: Ch1 “Linear Algebra with Applications”, Steven J. Leon, 9</a:t>
            </a:r>
            <a:r>
              <a:rPr lang="en-US" altLang="zh-TW" baseline="30000" dirty="0" smtClean="0"/>
              <a:t>th</a:t>
            </a:r>
            <a:r>
              <a:rPr lang="en-US" altLang="zh-TW" dirty="0" smtClean="0"/>
              <a:t> ed., Pearson Education Limited.</a:t>
            </a:r>
            <a:endParaRPr lang="zh-TW" alt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356598680"/>
              </p:ext>
            </p:extLst>
          </p:nvPr>
        </p:nvGraphicFramePr>
        <p:xfrm>
          <a:off x="5519936" y="3933056"/>
          <a:ext cx="3652406" cy="1584176"/>
        </p:xfrm>
        <a:graphic>
          <a:graphicData uri="http://schemas.openxmlformats.org/presentationml/2006/ole">
            <mc:AlternateContent xmlns:mc="http://schemas.openxmlformats.org/markup-compatibility/2006">
              <mc:Choice xmlns:v="urn:schemas-microsoft-com:vml" Requires="v">
                <p:oleObj spid="_x0000_s1250" name="Equation" r:id="rId4" imgW="2108160" imgH="914400" progId="Equation.DSMT4">
                  <p:embed/>
                </p:oleObj>
              </mc:Choice>
              <mc:Fallback>
                <p:oleObj name="Equation" r:id="rId4" imgW="2108160" imgH="914400" progId="Equation.DSMT4">
                  <p:embed/>
                  <p:pic>
                    <p:nvPicPr>
                      <p:cNvPr id="0" name=""/>
                      <p:cNvPicPr/>
                      <p:nvPr/>
                    </p:nvPicPr>
                    <p:blipFill>
                      <a:blip r:embed="rId5"/>
                      <a:stretch>
                        <a:fillRect/>
                      </a:stretch>
                    </p:blipFill>
                    <p:spPr>
                      <a:xfrm>
                        <a:off x="5519936" y="3933056"/>
                        <a:ext cx="3652406" cy="1584176"/>
                      </a:xfrm>
                      <a:prstGeom prst="rect">
                        <a:avLst/>
                      </a:prstGeom>
                    </p:spPr>
                  </p:pic>
                </p:oleObj>
              </mc:Fallback>
            </mc:AlternateContent>
          </a:graphicData>
        </a:graphic>
      </p:graphicFrame>
      <p:sp>
        <p:nvSpPr>
          <p:cNvPr id="8" name="TextBox 7"/>
          <p:cNvSpPr txBox="1"/>
          <p:nvPr/>
        </p:nvSpPr>
        <p:spPr>
          <a:xfrm>
            <a:off x="5313207" y="2262990"/>
            <a:ext cx="2497062" cy="338554"/>
          </a:xfrm>
          <a:prstGeom prst="rect">
            <a:avLst/>
          </a:prstGeom>
          <a:solidFill>
            <a:schemeClr val="accent1">
              <a:lumMod val="60000"/>
              <a:lumOff val="40000"/>
            </a:schemeClr>
          </a:solidFill>
        </p:spPr>
        <p:txBody>
          <a:bodyPr wrap="square" rtlCol="0">
            <a:spAutoFit/>
          </a:bodyPr>
          <a:lstStyle/>
          <a:p>
            <a:r>
              <a:rPr lang="en-US" altLang="en-US" sz="1600" b="1" kern="1200" dirty="0" smtClean="0">
                <a:solidFill>
                  <a:schemeClr val="tx1"/>
                </a:solidFill>
                <a:latin typeface="+mn-lt"/>
                <a:ea typeface="+mn-ea"/>
                <a:cs typeface="+mn-cs"/>
              </a:rPr>
              <a:t>Exercise_traffic-flow-1:</a:t>
            </a:r>
            <a:endParaRPr lang="en-US" altLang="en-US" sz="1600" b="1" kern="1200" dirty="0">
              <a:solidFill>
                <a:schemeClr val="tx1"/>
              </a:solidFill>
              <a:latin typeface="+mn-lt"/>
              <a:ea typeface="+mn-ea"/>
              <a:cs typeface="+mn-cs"/>
            </a:endParaRPr>
          </a:p>
        </p:txBody>
      </p:sp>
      <p:sp>
        <p:nvSpPr>
          <p:cNvPr id="10" name="TextBox 9"/>
          <p:cNvSpPr txBox="1"/>
          <p:nvPr/>
        </p:nvSpPr>
        <p:spPr>
          <a:xfrm>
            <a:off x="24407" y="8566"/>
            <a:ext cx="1580882" cy="523220"/>
          </a:xfrm>
          <a:prstGeom prst="rect">
            <a:avLst/>
          </a:prstGeom>
          <a:solidFill>
            <a:srgbClr val="FFC000"/>
          </a:solidFill>
        </p:spPr>
        <p:txBody>
          <a:bodyPr wrap="none" rtlCol="0">
            <a:spAutoFit/>
          </a:bodyPr>
          <a:lstStyle/>
          <a:p>
            <a:r>
              <a:rPr lang="en-US" altLang="zh-TW" sz="2800" b="1" dirty="0" smtClean="0"/>
              <a:t>problem</a:t>
            </a:r>
            <a:endParaRPr lang="zh-TW" altLang="en-US" sz="2800" b="1" dirty="0"/>
          </a:p>
        </p:txBody>
      </p:sp>
      <p:grpSp>
        <p:nvGrpSpPr>
          <p:cNvPr id="14" name="Group 13"/>
          <p:cNvGrpSpPr/>
          <p:nvPr/>
        </p:nvGrpSpPr>
        <p:grpSpPr>
          <a:xfrm>
            <a:off x="5519936" y="3068960"/>
            <a:ext cx="3291286" cy="801380"/>
            <a:chOff x="5519936" y="3068960"/>
            <a:chExt cx="3291286" cy="801380"/>
          </a:xfrm>
        </p:grpSpPr>
        <p:sp>
          <p:nvSpPr>
            <p:cNvPr id="7" name="TextBox 6"/>
            <p:cNvSpPr txBox="1"/>
            <p:nvPr/>
          </p:nvSpPr>
          <p:spPr>
            <a:xfrm>
              <a:off x="5591944" y="3068960"/>
              <a:ext cx="2084225" cy="369332"/>
            </a:xfrm>
            <a:prstGeom prst="rect">
              <a:avLst/>
            </a:prstGeom>
            <a:noFill/>
            <a:ln>
              <a:solidFill>
                <a:schemeClr val="accent1"/>
              </a:solidFill>
            </a:ln>
          </p:spPr>
          <p:txBody>
            <a:bodyPr wrap="none" rtlCol="0">
              <a:spAutoFit/>
            </a:bodyPr>
            <a:lstStyle/>
            <a:p>
              <a:r>
                <a:rPr lang="en-US" altLang="zh-TW" dirty="0" smtClean="0"/>
                <a:t>Flow in = Flow out</a:t>
              </a:r>
              <a:endParaRPr lang="zh-TW" altLang="en-US" dirty="0"/>
            </a:p>
          </p:txBody>
        </p:sp>
        <mc:AlternateContent xmlns:mc="http://schemas.openxmlformats.org/markup-compatibility/2006" xmlns:a14="http://schemas.microsoft.com/office/drawing/2010/main">
          <mc:Choice Requires="a14">
            <p:sp>
              <p:nvSpPr>
                <p:cNvPr id="13" name="TextBox 12"/>
                <p:cNvSpPr txBox="1"/>
                <p:nvPr/>
              </p:nvSpPr>
              <p:spPr>
                <a:xfrm>
                  <a:off x="5519936" y="3501008"/>
                  <a:ext cx="3291286" cy="369332"/>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 </m:t>
                      </m:r>
                    </m:oMath>
                  </a14:m>
                  <a:r>
                    <a:rPr lang="en-US" altLang="zh-TW" dirty="0" smtClean="0"/>
                    <a:t>the linear equation system:</a:t>
                  </a:r>
                  <a:endParaRPr lang="zh-TW"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519936" y="3501008"/>
                  <a:ext cx="3291286" cy="369332"/>
                </a:xfrm>
                <a:prstGeom prst="rect">
                  <a:avLst/>
                </a:prstGeom>
                <a:blipFill>
                  <a:blip r:embed="rId6"/>
                  <a:stretch>
                    <a:fillRect t="-9836" r="-1113" b="-2295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797040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BS: code </a:t>
            </a:r>
            <a:br>
              <a:rPr lang="en-US" altLang="zh-TW" dirty="0" smtClean="0"/>
            </a:br>
            <a:endParaRPr lang="zh-TW" altLang="en-US" dirty="0"/>
          </a:p>
        </p:txBody>
      </p:sp>
      <p:grpSp>
        <p:nvGrpSpPr>
          <p:cNvPr id="16" name="Group 15"/>
          <p:cNvGrpSpPr/>
          <p:nvPr/>
        </p:nvGrpSpPr>
        <p:grpSpPr>
          <a:xfrm>
            <a:off x="2999656" y="3645024"/>
            <a:ext cx="7342380" cy="1171109"/>
            <a:chOff x="245286" y="4169008"/>
            <a:chExt cx="7342380" cy="1171109"/>
          </a:xfrm>
        </p:grpSpPr>
        <p:sp>
          <p:nvSpPr>
            <p:cNvPr id="6" name="TextBox 5"/>
            <p:cNvSpPr txBox="1"/>
            <p:nvPr/>
          </p:nvSpPr>
          <p:spPr>
            <a:xfrm>
              <a:off x="335360" y="4509120"/>
              <a:ext cx="7252306" cy="830997"/>
            </a:xfrm>
            <a:prstGeom prst="rect">
              <a:avLst/>
            </a:prstGeom>
            <a:solidFill>
              <a:schemeClr val="bg1"/>
            </a:solidFill>
            <a:ln w="28575">
              <a:solidFill>
                <a:srgbClr val="FFC000"/>
              </a:solidFill>
            </a:ln>
          </p:spPr>
          <p:txBody>
            <a:bodyPr wrap="none" rtlCol="0">
              <a:spAutoFit/>
            </a:bodyPr>
            <a:lstStyle/>
            <a:p>
              <a:r>
                <a:rPr lang="en-US" altLang="zh-TW" sz="1600" dirty="0"/>
                <a:t>x[n-1]=b[n-1]/a[n-1,n-1] </a:t>
              </a:r>
              <a:r>
                <a:rPr lang="en-US" altLang="zh-TW" sz="1600" dirty="0">
                  <a:solidFill>
                    <a:srgbClr val="92D050"/>
                  </a:solidFill>
                </a:rPr>
                <a:t># note: ones needs to take care of denominator !=0</a:t>
              </a:r>
            </a:p>
            <a:p>
              <a:r>
                <a:rPr lang="en-US" altLang="zh-TW" sz="1600" dirty="0"/>
                <a:t>for k in range(n-2,-1,-1): </a:t>
              </a:r>
              <a:r>
                <a:rPr lang="en-US" altLang="zh-TW" sz="1600" dirty="0">
                  <a:solidFill>
                    <a:srgbClr val="92D050"/>
                  </a:solidFill>
                </a:rPr>
                <a:t>#k=n-2,..,0</a:t>
              </a:r>
            </a:p>
            <a:p>
              <a:r>
                <a:rPr lang="en-US" altLang="zh-TW" sz="1600" dirty="0"/>
                <a:t>    x[k]=(b[k]-dot(a[k,k+1:n],x[k+1:n]))/a[</a:t>
              </a:r>
              <a:r>
                <a:rPr lang="en-US" altLang="zh-TW" sz="1600" dirty="0" err="1"/>
                <a:t>k,k</a:t>
              </a:r>
              <a:r>
                <a:rPr lang="en-US" altLang="zh-TW" sz="1600" dirty="0"/>
                <a:t>]</a:t>
              </a:r>
              <a:endParaRPr lang="zh-TW" altLang="en-US" sz="1600" dirty="0"/>
            </a:p>
          </p:txBody>
        </p:sp>
        <p:sp>
          <p:nvSpPr>
            <p:cNvPr id="7" name="TextBox 6"/>
            <p:cNvSpPr txBox="1"/>
            <p:nvPr/>
          </p:nvSpPr>
          <p:spPr>
            <a:xfrm>
              <a:off x="245286" y="4169008"/>
              <a:ext cx="720069" cy="338554"/>
            </a:xfrm>
            <a:prstGeom prst="rect">
              <a:avLst/>
            </a:prstGeom>
            <a:noFill/>
          </p:spPr>
          <p:txBody>
            <a:bodyPr wrap="none" rtlCol="0">
              <a:spAutoFit/>
            </a:bodyPr>
            <a:lstStyle/>
            <a:p>
              <a:r>
                <a:rPr lang="en-US" altLang="zh-TW" sz="1600" dirty="0" smtClean="0"/>
                <a:t>Code:</a:t>
              </a:r>
              <a:endParaRPr lang="zh-TW" altLang="en-US" sz="1600" dirty="0"/>
            </a:p>
          </p:txBody>
        </p:sp>
      </p:grpSp>
      <p:grpSp>
        <p:nvGrpSpPr>
          <p:cNvPr id="17" name="Group 16"/>
          <p:cNvGrpSpPr/>
          <p:nvPr/>
        </p:nvGrpSpPr>
        <p:grpSpPr>
          <a:xfrm>
            <a:off x="3287688" y="476672"/>
            <a:ext cx="6241302" cy="2592288"/>
            <a:chOff x="5591944" y="2132856"/>
            <a:chExt cx="4441102" cy="1512168"/>
          </a:xfrm>
        </p:grpSpPr>
        <p:grpSp>
          <p:nvGrpSpPr>
            <p:cNvPr id="13" name="Group 12"/>
            <p:cNvGrpSpPr/>
            <p:nvPr/>
          </p:nvGrpSpPr>
          <p:grpSpPr>
            <a:xfrm>
              <a:off x="5663952" y="2492896"/>
              <a:ext cx="4369094" cy="1152128"/>
              <a:chOff x="7703570" y="4437112"/>
              <a:chExt cx="4369094" cy="1152128"/>
            </a:xfrm>
          </p:grpSpPr>
          <p:sp>
            <p:nvSpPr>
              <p:cNvPr id="12" name="Rectangle 11"/>
              <p:cNvSpPr/>
              <p:nvPr/>
            </p:nvSpPr>
            <p:spPr>
              <a:xfrm>
                <a:off x="7703570" y="4437112"/>
                <a:ext cx="4369094"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7"/>
              <p:cNvPicPr>
                <a:picLocks noChangeAspect="1"/>
              </p:cNvPicPr>
              <p:nvPr/>
            </p:nvPicPr>
            <p:blipFill>
              <a:blip r:embed="rId2"/>
              <a:stretch>
                <a:fillRect/>
              </a:stretch>
            </p:blipFill>
            <p:spPr>
              <a:xfrm>
                <a:off x="7775578" y="4773476"/>
                <a:ext cx="4231475" cy="671747"/>
              </a:xfrm>
              <a:prstGeom prst="rect">
                <a:avLst/>
              </a:prstGeom>
              <a:ln>
                <a:noFill/>
              </a:ln>
            </p:spPr>
          </p:pic>
          <p:pic>
            <p:nvPicPr>
              <p:cNvPr id="9" name="Picture 8"/>
              <p:cNvPicPr>
                <a:picLocks noChangeAspect="1"/>
              </p:cNvPicPr>
              <p:nvPr/>
            </p:nvPicPr>
            <p:blipFill>
              <a:blip r:embed="rId3"/>
              <a:stretch>
                <a:fillRect/>
              </a:stretch>
            </p:blipFill>
            <p:spPr>
              <a:xfrm>
                <a:off x="7824192" y="4509120"/>
                <a:ext cx="1161934" cy="264356"/>
              </a:xfrm>
              <a:prstGeom prst="rect">
                <a:avLst/>
              </a:prstGeom>
            </p:spPr>
          </p:pic>
        </p:grpSp>
        <p:sp>
          <p:nvSpPr>
            <p:cNvPr id="14" name="TextBox 13"/>
            <p:cNvSpPr txBox="1"/>
            <p:nvPr/>
          </p:nvSpPr>
          <p:spPr>
            <a:xfrm>
              <a:off x="5591944" y="2132856"/>
              <a:ext cx="1159292" cy="338554"/>
            </a:xfrm>
            <a:prstGeom prst="rect">
              <a:avLst/>
            </a:prstGeom>
            <a:noFill/>
          </p:spPr>
          <p:txBody>
            <a:bodyPr wrap="none" rtlCol="0">
              <a:spAutoFit/>
            </a:bodyPr>
            <a:lstStyle/>
            <a:p>
              <a:r>
                <a:rPr lang="en-US" altLang="zh-TW" sz="1600" dirty="0" smtClean="0"/>
                <a:t>Algorithm:</a:t>
              </a:r>
              <a:endParaRPr lang="zh-TW" altLang="en-US" sz="1600" dirty="0"/>
            </a:p>
          </p:txBody>
        </p:sp>
      </p:grpSp>
      <p:sp>
        <p:nvSpPr>
          <p:cNvPr id="3" name="TextBox 2"/>
          <p:cNvSpPr txBox="1"/>
          <p:nvPr/>
        </p:nvSpPr>
        <p:spPr>
          <a:xfrm>
            <a:off x="3215680" y="6237312"/>
            <a:ext cx="7992888" cy="430887"/>
          </a:xfrm>
          <a:prstGeom prst="rect">
            <a:avLst/>
          </a:prstGeom>
          <a:noFill/>
        </p:spPr>
        <p:txBody>
          <a:bodyPr wrap="square" rtlCol="0">
            <a:spAutoFit/>
          </a:bodyPr>
          <a:lstStyle/>
          <a:p>
            <a:r>
              <a:rPr lang="en-US" altLang="zh-TW" sz="1100" dirty="0" smtClean="0">
                <a:solidFill>
                  <a:srgbClr val="0099CC"/>
                </a:solidFill>
              </a:rPr>
              <a:t>numpy.dot:</a:t>
            </a:r>
          </a:p>
          <a:p>
            <a:r>
              <a:rPr lang="en-US" altLang="zh-TW" sz="1100" dirty="0" smtClean="0">
                <a:solidFill>
                  <a:srgbClr val="0099CC"/>
                </a:solidFill>
              </a:rPr>
              <a:t>Ref</a:t>
            </a:r>
            <a:r>
              <a:rPr lang="en-US" altLang="zh-TW" sz="1100" dirty="0">
                <a:solidFill>
                  <a:srgbClr val="0099CC"/>
                </a:solidFill>
              </a:rPr>
              <a:t>: C:\Users\sjche\Desktop\Work place\teaching\computational physics\Python\</a:t>
            </a:r>
            <a:r>
              <a:rPr lang="en-US" altLang="zh-TW" sz="1100" dirty="0" err="1">
                <a:solidFill>
                  <a:srgbClr val="0099CC"/>
                </a:solidFill>
              </a:rPr>
              <a:t>NumPy</a:t>
            </a:r>
            <a:r>
              <a:rPr lang="en-US" altLang="zh-TW" sz="1100" dirty="0">
                <a:solidFill>
                  <a:srgbClr val="0099CC"/>
                </a:solidFill>
              </a:rPr>
              <a:t>\creating arrays\arrays.py</a:t>
            </a:r>
            <a:endParaRPr lang="zh-TW" altLang="en-US" sz="1100" dirty="0">
              <a:solidFill>
                <a:srgbClr val="0099CC"/>
              </a:solidFill>
            </a:endParaRPr>
          </a:p>
        </p:txBody>
      </p:sp>
    </p:spTree>
    <p:extLst>
      <p:ext uri="{BB962C8B-B14F-4D97-AF65-F5344CB8AC3E}">
        <p14:creationId xmlns:p14="http://schemas.microsoft.com/office/powerpoint/2010/main" val="2864297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GE + BS: code </a:t>
            </a:r>
            <a:br>
              <a:rPr lang="en-US" altLang="zh-TW" dirty="0" smtClean="0"/>
            </a:br>
            <a:endParaRPr lang="zh-TW" altLang="en-US" dirty="0"/>
          </a:p>
        </p:txBody>
      </p:sp>
      <p:sp>
        <p:nvSpPr>
          <p:cNvPr id="3" name="TextBox 2"/>
          <p:cNvSpPr txBox="1"/>
          <p:nvPr/>
        </p:nvSpPr>
        <p:spPr>
          <a:xfrm>
            <a:off x="245286" y="1547527"/>
            <a:ext cx="2416046" cy="369332"/>
          </a:xfrm>
          <a:prstGeom prst="rect">
            <a:avLst/>
          </a:prstGeom>
          <a:noFill/>
        </p:spPr>
        <p:txBody>
          <a:bodyPr wrap="none" rtlCol="0">
            <a:spAutoFit/>
          </a:bodyPr>
          <a:lstStyle/>
          <a:p>
            <a:r>
              <a:rPr lang="en-US" altLang="zh-TW" dirty="0" smtClean="0"/>
              <a:t>Gaussian elimination:</a:t>
            </a:r>
            <a:endParaRPr lang="zh-TW" altLang="en-US" dirty="0"/>
          </a:p>
        </p:txBody>
      </p:sp>
      <p:sp>
        <p:nvSpPr>
          <p:cNvPr id="5" name="TextBox 4"/>
          <p:cNvSpPr txBox="1"/>
          <p:nvPr/>
        </p:nvSpPr>
        <p:spPr>
          <a:xfrm>
            <a:off x="335360" y="1887639"/>
            <a:ext cx="6789038" cy="1600438"/>
          </a:xfrm>
          <a:prstGeom prst="rect">
            <a:avLst/>
          </a:prstGeom>
          <a:noFill/>
          <a:ln>
            <a:solidFill>
              <a:srgbClr val="FFC000"/>
            </a:solidFill>
          </a:ln>
        </p:spPr>
        <p:txBody>
          <a:bodyPr wrap="none" rtlCol="0">
            <a:spAutoFit/>
          </a:bodyPr>
          <a:lstStyle/>
          <a:p>
            <a:r>
              <a:rPr lang="pt-BR" altLang="zh-TW" sz="1600" dirty="0"/>
              <a:t>for k in range(0,n-1): </a:t>
            </a:r>
            <a:r>
              <a:rPr lang="pt-BR" altLang="zh-TW" sz="1600" dirty="0">
                <a:solidFill>
                  <a:srgbClr val="92D050"/>
                </a:solidFill>
              </a:rPr>
              <a:t>#k=0,1,...n-2</a:t>
            </a:r>
          </a:p>
          <a:p>
            <a:r>
              <a:rPr lang="pt-BR" altLang="zh-TW" sz="1600" dirty="0"/>
              <a:t>    for i in range(k+1,n):  </a:t>
            </a:r>
            <a:r>
              <a:rPr lang="pt-BR" altLang="zh-TW" sz="1600" dirty="0">
                <a:solidFill>
                  <a:srgbClr val="92D050"/>
                </a:solidFill>
              </a:rPr>
              <a:t>#i=k+1, k+2,..n-1</a:t>
            </a:r>
          </a:p>
          <a:p>
            <a:r>
              <a:rPr lang="pt-BR" altLang="zh-TW" sz="1600" dirty="0"/>
              <a:t>        if a[i,k] != 0.0:</a:t>
            </a:r>
          </a:p>
          <a:p>
            <a:r>
              <a:rPr lang="pt-BR" altLang="zh-TW" sz="1600" dirty="0" smtClean="0"/>
              <a:t>            lam=a[i,k</a:t>
            </a:r>
            <a:r>
              <a:rPr lang="pt-BR" altLang="zh-TW" sz="1600" dirty="0"/>
              <a:t>]/a[k,k]</a:t>
            </a:r>
          </a:p>
          <a:p>
            <a:r>
              <a:rPr lang="pt-BR" altLang="zh-TW" sz="1600" dirty="0"/>
              <a:t>            a[i,k:n]=a[i,k:n]-lam*a[k,k:n] </a:t>
            </a:r>
            <a:r>
              <a:rPr lang="pt-BR" altLang="zh-TW" sz="1600" dirty="0">
                <a:solidFill>
                  <a:srgbClr val="92D050"/>
                </a:solidFill>
              </a:rPr>
              <a:t>#a[i,k:n]=a[i,k],a[i,k+1]...a[i,n-1]</a:t>
            </a:r>
          </a:p>
          <a:p>
            <a:r>
              <a:rPr lang="pt-BR" altLang="zh-TW" sz="1600" dirty="0"/>
              <a:t>            b[i]=b[i]-lam*b[k] </a:t>
            </a:r>
            <a:endParaRPr lang="zh-TW" altLang="en-US" sz="1600" dirty="0"/>
          </a:p>
        </p:txBody>
      </p:sp>
      <p:sp>
        <p:nvSpPr>
          <p:cNvPr id="6" name="TextBox 5"/>
          <p:cNvSpPr txBox="1"/>
          <p:nvPr/>
        </p:nvSpPr>
        <p:spPr>
          <a:xfrm>
            <a:off x="335360" y="4509120"/>
            <a:ext cx="7252306" cy="830997"/>
          </a:xfrm>
          <a:prstGeom prst="rect">
            <a:avLst/>
          </a:prstGeom>
          <a:noFill/>
          <a:ln>
            <a:solidFill>
              <a:srgbClr val="FFC000"/>
            </a:solidFill>
          </a:ln>
        </p:spPr>
        <p:txBody>
          <a:bodyPr wrap="none" rtlCol="0">
            <a:spAutoFit/>
          </a:bodyPr>
          <a:lstStyle/>
          <a:p>
            <a:r>
              <a:rPr lang="en-US" altLang="zh-TW" sz="1600" dirty="0"/>
              <a:t>x[n-1]=b[n-1]/a[n-1,n-1] </a:t>
            </a:r>
            <a:r>
              <a:rPr lang="en-US" altLang="zh-TW" sz="1600" dirty="0">
                <a:solidFill>
                  <a:srgbClr val="92D050"/>
                </a:solidFill>
              </a:rPr>
              <a:t># note: ones needs to take care of denominator !=0</a:t>
            </a:r>
          </a:p>
          <a:p>
            <a:r>
              <a:rPr lang="en-US" altLang="zh-TW" sz="1600" dirty="0"/>
              <a:t>for k in range(n-2,-1,-1): </a:t>
            </a:r>
            <a:r>
              <a:rPr lang="en-US" altLang="zh-TW" sz="1600" dirty="0">
                <a:solidFill>
                  <a:srgbClr val="92D050"/>
                </a:solidFill>
              </a:rPr>
              <a:t>#k=n-2,..,0</a:t>
            </a:r>
          </a:p>
          <a:p>
            <a:r>
              <a:rPr lang="en-US" altLang="zh-TW" sz="1600" dirty="0"/>
              <a:t>    x[k]=(b[k]-dot(a[k,k+1:n],x[k+1:n]))/a[</a:t>
            </a:r>
            <a:r>
              <a:rPr lang="en-US" altLang="zh-TW" sz="1600" dirty="0" err="1"/>
              <a:t>k,k</a:t>
            </a:r>
            <a:r>
              <a:rPr lang="en-US" altLang="zh-TW" sz="1600" dirty="0"/>
              <a:t>]</a:t>
            </a:r>
            <a:endParaRPr lang="zh-TW" altLang="en-US" sz="1600" dirty="0"/>
          </a:p>
        </p:txBody>
      </p:sp>
      <p:sp>
        <p:nvSpPr>
          <p:cNvPr id="7" name="TextBox 6"/>
          <p:cNvSpPr txBox="1"/>
          <p:nvPr/>
        </p:nvSpPr>
        <p:spPr>
          <a:xfrm>
            <a:off x="245286" y="4169008"/>
            <a:ext cx="2044149" cy="369332"/>
          </a:xfrm>
          <a:prstGeom prst="rect">
            <a:avLst/>
          </a:prstGeom>
          <a:noFill/>
        </p:spPr>
        <p:txBody>
          <a:bodyPr wrap="none" rtlCol="0">
            <a:spAutoFit/>
          </a:bodyPr>
          <a:lstStyle/>
          <a:p>
            <a:r>
              <a:rPr lang="en-US" altLang="zh-TW" dirty="0" smtClean="0"/>
              <a:t>Back substitution:</a:t>
            </a:r>
            <a:endParaRPr lang="zh-TW" altLang="en-US" dirty="0"/>
          </a:p>
        </p:txBody>
      </p:sp>
      <p:pic>
        <p:nvPicPr>
          <p:cNvPr id="8" name="Picture 7"/>
          <p:cNvPicPr>
            <a:picLocks noChangeAspect="1"/>
          </p:cNvPicPr>
          <p:nvPr/>
        </p:nvPicPr>
        <p:blipFill>
          <a:blip r:embed="rId2"/>
          <a:stretch>
            <a:fillRect/>
          </a:stretch>
        </p:blipFill>
        <p:spPr>
          <a:xfrm>
            <a:off x="7775578" y="4773476"/>
            <a:ext cx="4231475" cy="671747"/>
          </a:xfrm>
          <a:prstGeom prst="rect">
            <a:avLst/>
          </a:prstGeom>
          <a:ln>
            <a:noFill/>
          </a:ln>
        </p:spPr>
      </p:pic>
      <p:pic>
        <p:nvPicPr>
          <p:cNvPr id="9" name="Picture 8"/>
          <p:cNvPicPr>
            <a:picLocks noChangeAspect="1"/>
          </p:cNvPicPr>
          <p:nvPr/>
        </p:nvPicPr>
        <p:blipFill>
          <a:blip r:embed="rId3"/>
          <a:stretch>
            <a:fillRect/>
          </a:stretch>
        </p:blipFill>
        <p:spPr>
          <a:xfrm>
            <a:off x="7824192" y="4509120"/>
            <a:ext cx="1161934" cy="264356"/>
          </a:xfrm>
          <a:prstGeom prst="rect">
            <a:avLst/>
          </a:prstGeom>
        </p:spPr>
      </p:pic>
      <p:grpSp>
        <p:nvGrpSpPr>
          <p:cNvPr id="4" name="Group 3"/>
          <p:cNvGrpSpPr/>
          <p:nvPr/>
        </p:nvGrpSpPr>
        <p:grpSpPr>
          <a:xfrm>
            <a:off x="7780109" y="2458284"/>
            <a:ext cx="3186134" cy="1029793"/>
            <a:chOff x="7780109" y="2458284"/>
            <a:chExt cx="3186134" cy="1029793"/>
          </a:xfrm>
        </p:grpSpPr>
        <p:pic>
          <p:nvPicPr>
            <p:cNvPr id="10" name="Picture 9"/>
            <p:cNvPicPr>
              <a:picLocks noChangeAspect="1"/>
            </p:cNvPicPr>
            <p:nvPr/>
          </p:nvPicPr>
          <p:blipFill>
            <a:blip r:embed="rId4"/>
            <a:stretch>
              <a:fillRect/>
            </a:stretch>
          </p:blipFill>
          <p:spPr>
            <a:xfrm>
              <a:off x="7780109" y="2853406"/>
              <a:ext cx="3186134" cy="634671"/>
            </a:xfrm>
            <a:prstGeom prst="rect">
              <a:avLst/>
            </a:prstGeom>
          </p:spPr>
        </p:pic>
        <p:pic>
          <p:nvPicPr>
            <p:cNvPr id="11" name="Picture 10"/>
            <p:cNvPicPr>
              <a:picLocks noChangeAspect="1"/>
            </p:cNvPicPr>
            <p:nvPr/>
          </p:nvPicPr>
          <p:blipFill>
            <a:blip r:embed="rId5"/>
            <a:stretch>
              <a:fillRect/>
            </a:stretch>
          </p:blipFill>
          <p:spPr>
            <a:xfrm>
              <a:off x="7838421" y="2458284"/>
              <a:ext cx="1133475" cy="271463"/>
            </a:xfrm>
            <a:prstGeom prst="rect">
              <a:avLst/>
            </a:prstGeom>
          </p:spPr>
        </p:pic>
      </p:grpSp>
      <p:sp>
        <p:nvSpPr>
          <p:cNvPr id="12" name="TextBox 11"/>
          <p:cNvSpPr txBox="1"/>
          <p:nvPr/>
        </p:nvSpPr>
        <p:spPr>
          <a:xfrm>
            <a:off x="407368" y="6582317"/>
            <a:ext cx="7766870" cy="261610"/>
          </a:xfrm>
          <a:prstGeom prst="rect">
            <a:avLst/>
          </a:prstGeom>
          <a:noFill/>
        </p:spPr>
        <p:txBody>
          <a:bodyPr wrap="none" rtlCol="0">
            <a:spAutoFit/>
          </a:bodyPr>
          <a:lstStyle/>
          <a:p>
            <a:r>
              <a:rPr lang="en-US" altLang="zh-TW" sz="1100" dirty="0">
                <a:solidFill>
                  <a:srgbClr val="0099CC"/>
                </a:solidFill>
              </a:rPr>
              <a:t>C:\Users\sjche\Desktop\Work place\teaching\computational physics\linear algebra\guass_elimination\guassian-elimin.py</a:t>
            </a:r>
            <a:endParaRPr lang="zh-TW" altLang="en-US" sz="1100" dirty="0">
              <a:solidFill>
                <a:srgbClr val="0099CC"/>
              </a:solidFill>
            </a:endParaRPr>
          </a:p>
        </p:txBody>
      </p:sp>
    </p:spTree>
    <p:extLst>
      <p:ext uri="{BB962C8B-B14F-4D97-AF65-F5344CB8AC3E}">
        <p14:creationId xmlns:p14="http://schemas.microsoft.com/office/powerpoint/2010/main" val="4030333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Conditioning</a:t>
            </a:r>
            <a:endParaRPr lang="zh-TW" altLang="en-US" dirty="0"/>
          </a:p>
        </p:txBody>
      </p:sp>
      <mc:AlternateContent xmlns:mc="http://schemas.openxmlformats.org/markup-compatibility/2006" xmlns:a14="http://schemas.microsoft.com/office/drawing/2010/main">
        <mc:Choice Requires="a14">
          <p:sp>
            <p:nvSpPr>
              <p:cNvPr id="3" name="TextBox 2"/>
              <p:cNvSpPr txBox="1"/>
              <p:nvPr/>
            </p:nvSpPr>
            <p:spPr>
              <a:xfrm>
                <a:off x="677334" y="1556792"/>
                <a:ext cx="9361040" cy="2070760"/>
              </a:xfrm>
              <a:prstGeom prst="rect">
                <a:avLst/>
              </a:prstGeom>
              <a:noFill/>
            </p:spPr>
            <p:txBody>
              <a:bodyPr wrap="square" rtlCol="0">
                <a:spAutoFit/>
              </a:bodyPr>
              <a:lstStyle/>
              <a:p>
                <a:r>
                  <a:rPr lang="en-US" altLang="zh-TW" sz="1600" dirty="0" smtClean="0"/>
                  <a:t>The </a:t>
                </a:r>
                <a:r>
                  <a:rPr lang="en-US" altLang="zh-TW" sz="1600" dirty="0" smtClean="0">
                    <a:solidFill>
                      <a:srgbClr val="FFC000"/>
                    </a:solidFill>
                  </a:rPr>
                  <a:t>uniqueness</a:t>
                </a:r>
                <a:r>
                  <a:rPr lang="en-US" altLang="zh-TW" sz="1600" dirty="0" smtClean="0"/>
                  <a:t> of the solution for a linear system requires </a:t>
                </a:r>
                <a:r>
                  <a:rPr lang="en-US" altLang="zh-TW" sz="1600" dirty="0" smtClean="0">
                    <a:solidFill>
                      <a:srgbClr val="FFC000"/>
                    </a:solidFill>
                  </a:rPr>
                  <a:t>the non-zero determinant </a:t>
                </a:r>
                <a:r>
                  <a:rPr lang="en-US" altLang="zh-TW" sz="1600" dirty="0" smtClean="0"/>
                  <a:t>|A|.   If </a:t>
                </a:r>
                <a:r>
                  <a:rPr lang="en-US" altLang="zh-TW" sz="1600" dirty="0"/>
                  <a:t>the </a:t>
                </a:r>
                <a:r>
                  <a:rPr lang="en-US" altLang="zh-TW" sz="1600" dirty="0" smtClean="0"/>
                  <a:t>coefficient matrix </a:t>
                </a:r>
                <a:r>
                  <a:rPr lang="en-US" altLang="zh-TW" sz="1600" dirty="0"/>
                  <a:t>is </a:t>
                </a:r>
                <a:r>
                  <a:rPr lang="en-US" altLang="zh-TW" sz="1600" i="1" dirty="0"/>
                  <a:t>singular</a:t>
                </a:r>
                <a:r>
                  <a:rPr lang="en-US" altLang="zh-TW" sz="1600" dirty="0" smtClean="0"/>
                  <a:t>, i.e. </a:t>
                </a:r>
                <a:r>
                  <a:rPr lang="en-US" altLang="zh-TW" sz="1600" dirty="0"/>
                  <a:t>|</a:t>
                </a:r>
                <a:r>
                  <a:rPr lang="en-US" altLang="zh-TW" sz="1600" b="1" dirty="0"/>
                  <a:t>A</a:t>
                </a:r>
                <a:r>
                  <a:rPr lang="en-US" altLang="zh-TW" sz="1600" dirty="0" smtClean="0"/>
                  <a:t>|=0,  </a:t>
                </a:r>
                <a:r>
                  <a:rPr lang="en-US" altLang="zh-TW" sz="1600" dirty="0"/>
                  <a:t>the </a:t>
                </a:r>
                <a:r>
                  <a:rPr lang="en-US" altLang="zh-TW" sz="1600" dirty="0" smtClean="0"/>
                  <a:t>equations may </a:t>
                </a:r>
                <a:r>
                  <a:rPr lang="en-US" altLang="zh-TW" sz="1600" dirty="0"/>
                  <a:t>have an infinite number </a:t>
                </a:r>
                <a:r>
                  <a:rPr lang="en-US" altLang="zh-TW" sz="1600" dirty="0" smtClean="0"/>
                  <a:t>of solutions </a:t>
                </a:r>
                <a:r>
                  <a:rPr lang="en-US" altLang="zh-TW" sz="1600" dirty="0"/>
                  <a:t>or no solutions at </a:t>
                </a:r>
                <a:r>
                  <a:rPr lang="en-US" altLang="zh-TW" sz="1600" dirty="0" smtClean="0"/>
                  <a:t>all.</a:t>
                </a:r>
              </a:p>
              <a:p>
                <a:r>
                  <a:rPr lang="en-US" altLang="zh-TW" sz="1600" dirty="0"/>
                  <a:t>To determine whether the determinant of the </a:t>
                </a:r>
                <a:r>
                  <a:rPr lang="en-US" altLang="zh-TW" sz="1600" dirty="0" smtClean="0"/>
                  <a:t>coefficient matrix </a:t>
                </a:r>
                <a:r>
                  <a:rPr lang="en-US" altLang="zh-TW" sz="1600" dirty="0"/>
                  <a:t>is “small,” we need a reference against which the determinant can be measured.</a:t>
                </a:r>
              </a:p>
              <a:p>
                <a:r>
                  <a:rPr lang="en-US" altLang="zh-TW" sz="1600" dirty="0"/>
                  <a:t>This reference is called the </a:t>
                </a:r>
                <a:r>
                  <a:rPr lang="en-US" altLang="zh-TW" sz="1600" i="1" dirty="0"/>
                  <a:t>norm </a:t>
                </a:r>
                <a:r>
                  <a:rPr lang="en-US" altLang="zh-TW" sz="1600" dirty="0"/>
                  <a:t>of the matrix and is denoted </a:t>
                </a:r>
                <a:r>
                  <a:rPr lang="en-US" altLang="zh-TW" sz="1600" dirty="0" smtClean="0"/>
                  <a:t>by </a:t>
                </a:r>
                <a14:m>
                  <m:oMath xmlns:m="http://schemas.openxmlformats.org/officeDocument/2006/math">
                    <m:d>
                      <m:dPr>
                        <m:begChr m:val="|"/>
                        <m:endChr m:val="|"/>
                        <m:ctrlPr>
                          <a:rPr lang="en-US" altLang="zh-TW" sz="1600" i="1">
                            <a:latin typeface="Cambria Math" panose="02040503050406030204" pitchFamily="18" charset="0"/>
                          </a:rPr>
                        </m:ctrlPr>
                      </m:dPr>
                      <m:e>
                        <m:r>
                          <a:rPr lang="en-US" altLang="zh-TW" sz="1600" i="1">
                            <a:latin typeface="Cambria Math" panose="02040503050406030204" pitchFamily="18" charset="0"/>
                          </a:rPr>
                          <m:t>|</m:t>
                        </m:r>
                        <m:r>
                          <a:rPr lang="en-US" altLang="zh-TW" sz="1600" i="1">
                            <a:latin typeface="Cambria Math" panose="02040503050406030204" pitchFamily="18" charset="0"/>
                          </a:rPr>
                          <m:t>𝐴</m:t>
                        </m:r>
                        <m:r>
                          <a:rPr lang="en-US" altLang="zh-TW" sz="1600" i="1">
                            <a:latin typeface="Cambria Math" panose="02040503050406030204" pitchFamily="18" charset="0"/>
                          </a:rPr>
                          <m:t>|</m:t>
                        </m:r>
                      </m:e>
                    </m:d>
                  </m:oMath>
                </a14:m>
                <a:r>
                  <a:rPr lang="en-US" altLang="zh-TW" sz="1600" dirty="0" smtClean="0"/>
                  <a:t>, such as the </a:t>
                </a:r>
                <a:r>
                  <a:rPr lang="en-US" altLang="zh-TW" sz="1600" dirty="0" err="1" smtClean="0"/>
                  <a:t>Euclidan</a:t>
                </a:r>
                <a:r>
                  <a:rPr lang="en-US" altLang="zh-TW" sz="1600" dirty="0" smtClean="0"/>
                  <a:t> norm defined by </a:t>
                </a:r>
                <a14:m>
                  <m:oMath xmlns:m="http://schemas.openxmlformats.org/officeDocument/2006/math">
                    <m:sSub>
                      <m:sSubPr>
                        <m:ctrlPr>
                          <a:rPr lang="en-US" altLang="zh-TW" sz="1600" b="0" i="1" smtClean="0">
                            <a:latin typeface="Cambria Math" panose="02040503050406030204" pitchFamily="18" charset="0"/>
                          </a:rPr>
                        </m:ctrlPr>
                      </m:sSubPr>
                      <m:e>
                        <m:d>
                          <m:dPr>
                            <m:begChr m:val="‖"/>
                            <m:endChr m:val="‖"/>
                            <m:ctrlPr>
                              <a:rPr lang="en-US" altLang="zh-TW" sz="1600" i="1" smtClean="0">
                                <a:latin typeface="Cambria Math" panose="02040503050406030204" pitchFamily="18" charset="0"/>
                              </a:rPr>
                            </m:ctrlPr>
                          </m:dPr>
                          <m:e>
                            <m:r>
                              <a:rPr lang="en-US" altLang="zh-TW" sz="1600" b="0" i="1" smtClean="0">
                                <a:latin typeface="Cambria Math" panose="02040503050406030204" pitchFamily="18" charset="0"/>
                              </a:rPr>
                              <m:t>𝐴</m:t>
                            </m:r>
                          </m:e>
                        </m:d>
                      </m:e>
                      <m:sub>
                        <m:r>
                          <a:rPr lang="en-US" altLang="zh-TW" sz="1600" b="0" i="1" smtClean="0">
                            <a:latin typeface="Cambria Math" panose="02040503050406030204" pitchFamily="18" charset="0"/>
                          </a:rPr>
                          <m:t>𝑒</m:t>
                        </m:r>
                      </m:sub>
                    </m:sSub>
                    <m:r>
                      <a:rPr lang="en-US" altLang="zh-TW" sz="1600" b="0" i="1" smtClean="0">
                        <a:latin typeface="Cambria Math" panose="02040503050406030204" pitchFamily="18" charset="0"/>
                      </a:rPr>
                      <m:t>≡</m:t>
                    </m:r>
                    <m:rad>
                      <m:radPr>
                        <m:degHide m:val="on"/>
                        <m:ctrlPr>
                          <a:rPr lang="en-US" altLang="zh-TW" sz="1600" b="0" i="1" smtClean="0">
                            <a:latin typeface="Cambria Math" panose="02040503050406030204" pitchFamily="18" charset="0"/>
                          </a:rPr>
                        </m:ctrlPr>
                      </m:radPr>
                      <m:deg/>
                      <m:e>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m:t>
                            </m:r>
                          </m:sub>
                          <m:sup>
                            <m:r>
                              <a:rPr lang="en-US" altLang="zh-TW" sz="1600" b="0" i="1" smtClean="0">
                                <a:latin typeface="Cambria Math" panose="02040503050406030204" pitchFamily="18" charset="0"/>
                              </a:rPr>
                              <m:t>𝑛</m:t>
                            </m:r>
                          </m:sup>
                          <m:e>
                            <m:nary>
                              <m:naryPr>
                                <m:chr m:val="∑"/>
                                <m:ctrlPr>
                                  <a:rPr lang="en-US" altLang="zh-TW" sz="1600" b="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𝑗</m:t>
                                </m:r>
                                <m:r>
                                  <a:rPr lang="en-US" altLang="zh-TW" sz="1600" b="0" i="1" smtClean="0">
                                    <a:latin typeface="Cambria Math" panose="02040503050406030204" pitchFamily="18" charset="0"/>
                                  </a:rPr>
                                  <m:t>=1</m:t>
                                </m:r>
                              </m:sub>
                              <m:sup>
                                <m:r>
                                  <a:rPr lang="en-US" altLang="zh-TW" sz="1600" b="0" i="1" smtClean="0">
                                    <a:latin typeface="Cambria Math" panose="02040503050406030204" pitchFamily="18" charset="0"/>
                                  </a:rPr>
                                  <m:t>𝑛</m:t>
                                </m:r>
                              </m:sup>
                              <m:e>
                                <m:sSubSup>
                                  <m:sSubSupPr>
                                    <m:ctrlPr>
                                      <a:rPr lang="en-US" altLang="zh-TW" sz="1600" b="0" i="1" smtClean="0">
                                        <a:latin typeface="Cambria Math" panose="02040503050406030204" pitchFamily="18" charset="0"/>
                                      </a:rPr>
                                    </m:ctrlPr>
                                  </m:sSubSupPr>
                                  <m:e>
                                    <m:r>
                                      <a:rPr lang="en-US" altLang="zh-TW" sz="1600" b="0" i="1" smtClean="0">
                                        <a:latin typeface="Cambria Math" panose="02040503050406030204" pitchFamily="18" charset="0"/>
                                      </a:rPr>
                                      <m:t>𝐴</m:t>
                                    </m:r>
                                  </m:e>
                                  <m:sub>
                                    <m:r>
                                      <a:rPr lang="en-US" altLang="zh-TW" sz="1600" b="0" i="1" smtClean="0">
                                        <a:latin typeface="Cambria Math" panose="02040503050406030204" pitchFamily="18" charset="0"/>
                                      </a:rPr>
                                      <m:t>𝑖𝑗</m:t>
                                    </m:r>
                                  </m:sub>
                                  <m:sup>
                                    <m:r>
                                      <a:rPr lang="en-US" altLang="zh-TW" sz="1600" b="0" i="1" smtClean="0">
                                        <a:latin typeface="Cambria Math" panose="02040503050406030204" pitchFamily="18" charset="0"/>
                                      </a:rPr>
                                      <m:t>2</m:t>
                                    </m:r>
                                  </m:sup>
                                </m:sSubSup>
                              </m:e>
                            </m:nary>
                          </m:e>
                        </m:nary>
                      </m:e>
                    </m:rad>
                  </m:oMath>
                </a14:m>
                <a:endParaRPr lang="en-US" altLang="zh-TW" sz="16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677334" y="1556792"/>
                <a:ext cx="9361040" cy="2070760"/>
              </a:xfrm>
              <a:prstGeom prst="rect">
                <a:avLst/>
              </a:prstGeom>
              <a:blipFill>
                <a:blip r:embed="rId2"/>
                <a:stretch>
                  <a:fillRect l="-326" t="-1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23392" y="3755399"/>
                <a:ext cx="9289032" cy="3078728"/>
              </a:xfrm>
              <a:prstGeom prst="rect">
                <a:avLst/>
              </a:prstGeom>
              <a:noFill/>
            </p:spPr>
            <p:txBody>
              <a:bodyPr wrap="square" rtlCol="0">
                <a:spAutoFit/>
              </a:bodyPr>
              <a:lstStyle/>
              <a:p>
                <a:r>
                  <a:rPr lang="en-US" altLang="zh-TW" sz="1600" dirty="0" smtClean="0"/>
                  <a:t>The matrix condition number</a:t>
                </a:r>
              </a:p>
              <a:p>
                <a:endParaRPr lang="en-US" altLang="zh-TW" sz="1600" dirty="0" smtClean="0"/>
              </a:p>
              <a:p>
                <a:r>
                  <a:rPr lang="en-US" altLang="zh-TW" sz="1600" dirty="0" err="1"/>
                  <a:t>cond</a:t>
                </a:r>
                <a:r>
                  <a:rPr lang="en-US" altLang="zh-TW" sz="1600" dirty="0"/>
                  <a:t>(A) </a:t>
                </a:r>
                <a:r>
                  <a:rPr lang="en-US" altLang="zh-TW" sz="1600" dirty="0" smtClean="0"/>
                  <a:t>=</a:t>
                </a:r>
                <a14:m>
                  <m:oMath xmlns:m="http://schemas.openxmlformats.org/officeDocument/2006/math">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𝐴</m:t>
                        </m:r>
                        <m:r>
                          <a:rPr lang="en-US" altLang="zh-TW" sz="1600" b="0" i="1" smtClean="0">
                            <a:latin typeface="Cambria Math" panose="02040503050406030204" pitchFamily="18" charset="0"/>
                          </a:rPr>
                          <m:t>|</m:t>
                        </m:r>
                      </m:e>
                    </m:d>
                    <m:r>
                      <a:rPr lang="en-US" altLang="zh-TW" sz="1600" b="0"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𝐴</m:t>
                            </m:r>
                          </m:e>
                          <m:sup>
                            <m:r>
                              <a:rPr lang="en-US" altLang="zh-TW" sz="1600" b="0" i="1" smtClean="0">
                                <a:latin typeface="Cambria Math" panose="02040503050406030204" pitchFamily="18" charset="0"/>
                              </a:rPr>
                              <m:t>−1</m:t>
                            </m:r>
                          </m:sup>
                        </m:sSup>
                        <m:r>
                          <a:rPr lang="en-US" altLang="zh-TW" sz="1600" b="0" i="1" smtClean="0">
                            <a:latin typeface="Cambria Math" panose="02040503050406030204" pitchFamily="18" charset="0"/>
                          </a:rPr>
                          <m:t>|</m:t>
                        </m:r>
                      </m:e>
                    </m:d>
                  </m:oMath>
                </a14:m>
                <a:r>
                  <a:rPr lang="en-US" altLang="zh-TW" sz="1600" dirty="0" smtClean="0"/>
                  <a:t> </a:t>
                </a:r>
              </a:p>
              <a:p>
                <a:endParaRPr lang="en-US" altLang="zh-TW" sz="1600" dirty="0"/>
              </a:p>
              <a:p>
                <a:r>
                  <a:rPr lang="en-US" altLang="zh-TW" sz="1600" dirty="0" smtClean="0"/>
                  <a:t>Is defined to </a:t>
                </a:r>
                <a:r>
                  <a:rPr lang="en-US" altLang="zh-TW" sz="1600" dirty="0" err="1" smtClean="0"/>
                  <a:t>mesure</a:t>
                </a:r>
                <a:r>
                  <a:rPr lang="en-US" altLang="zh-TW" sz="1600" dirty="0" smtClean="0"/>
                  <a:t> the conditioning.</a:t>
                </a:r>
              </a:p>
              <a:p>
                <a:endParaRPr lang="en-US" altLang="zh-TW" sz="1600" dirty="0"/>
              </a:p>
              <a:p>
                <a:r>
                  <a:rPr lang="en-US" altLang="zh-TW" sz="1600" dirty="0" smtClean="0"/>
                  <a:t>If </a:t>
                </a:r>
                <a:r>
                  <a:rPr lang="en-US" altLang="zh-TW" sz="1600" dirty="0"/>
                  <a:t>this number is </a:t>
                </a:r>
                <a:r>
                  <a:rPr lang="en-US" altLang="zh-TW" sz="1600" dirty="0">
                    <a:solidFill>
                      <a:srgbClr val="FFC000"/>
                    </a:solidFill>
                  </a:rPr>
                  <a:t>close to unity</a:t>
                </a:r>
                <a:r>
                  <a:rPr lang="en-US" altLang="zh-TW" sz="1600" dirty="0"/>
                  <a:t>, </a:t>
                </a:r>
                <a:r>
                  <a:rPr lang="en-US" altLang="zh-TW" sz="1600" dirty="0" smtClean="0"/>
                  <a:t>the matrix </a:t>
                </a:r>
                <a:r>
                  <a:rPr lang="en-US" altLang="zh-TW" sz="1600" dirty="0"/>
                  <a:t>is </a:t>
                </a:r>
                <a:r>
                  <a:rPr lang="en-US" altLang="zh-TW" sz="1600" dirty="0">
                    <a:solidFill>
                      <a:srgbClr val="FFC000"/>
                    </a:solidFill>
                  </a:rPr>
                  <a:t>well conditioned</a:t>
                </a:r>
                <a:r>
                  <a:rPr lang="en-US" altLang="zh-TW" sz="1600" dirty="0"/>
                  <a:t>. </a:t>
                </a:r>
                <a:endParaRPr lang="en-US" altLang="zh-TW" sz="1600" dirty="0" smtClean="0"/>
              </a:p>
              <a:p>
                <a:r>
                  <a:rPr lang="en-US" altLang="zh-TW" sz="1600" dirty="0" smtClean="0"/>
                  <a:t>The </a:t>
                </a:r>
                <a:r>
                  <a:rPr lang="en-US" altLang="zh-TW" sz="1600" dirty="0"/>
                  <a:t>condition </a:t>
                </a:r>
                <a:r>
                  <a:rPr lang="en-US" altLang="zh-TW" sz="1600" dirty="0" smtClean="0"/>
                  <a:t>number increases </a:t>
                </a:r>
                <a:r>
                  <a:rPr lang="en-US" altLang="zh-TW" sz="1600" dirty="0"/>
                  <a:t>with the degree of </a:t>
                </a:r>
                <a:r>
                  <a:rPr lang="en-US" altLang="zh-TW" sz="1600" dirty="0">
                    <a:solidFill>
                      <a:srgbClr val="FF0000"/>
                    </a:solidFill>
                  </a:rPr>
                  <a:t>ill conditioning</a:t>
                </a:r>
                <a:r>
                  <a:rPr lang="en-US" altLang="zh-TW" sz="1600" dirty="0"/>
                  <a:t>, </a:t>
                </a:r>
                <a:r>
                  <a:rPr lang="en-US" altLang="zh-TW" sz="1600" dirty="0">
                    <a:solidFill>
                      <a:srgbClr val="FF0000"/>
                    </a:solidFill>
                  </a:rPr>
                  <a:t>reaching infinity </a:t>
                </a:r>
                <a:r>
                  <a:rPr lang="en-US" altLang="zh-TW" sz="1600" dirty="0"/>
                  <a:t>for a singular matrix</a:t>
                </a:r>
                <a:r>
                  <a:rPr lang="en-US" altLang="zh-TW" sz="1600" dirty="0" smtClean="0"/>
                  <a:t>.</a:t>
                </a:r>
              </a:p>
              <a:p>
                <a:r>
                  <a:rPr lang="en-US" altLang="zh-TW" sz="1600" dirty="0"/>
                  <a:t>If the equations are </a:t>
                </a:r>
                <a:r>
                  <a:rPr lang="en-US" altLang="zh-TW" sz="1600" dirty="0">
                    <a:solidFill>
                      <a:srgbClr val="FF0000"/>
                    </a:solidFill>
                  </a:rPr>
                  <a:t>ill conditioned</a:t>
                </a:r>
                <a:r>
                  <a:rPr lang="en-US" altLang="zh-TW" sz="1600" dirty="0"/>
                  <a:t>, </a:t>
                </a:r>
                <a:r>
                  <a:rPr lang="en-US" altLang="zh-TW" sz="1600" dirty="0">
                    <a:solidFill>
                      <a:srgbClr val="FF0000"/>
                    </a:solidFill>
                  </a:rPr>
                  <a:t>small changes in the coefficient matrix result</a:t>
                </a:r>
              </a:p>
              <a:p>
                <a:r>
                  <a:rPr lang="en-US" altLang="zh-TW" sz="1600" dirty="0">
                    <a:solidFill>
                      <a:srgbClr val="FF0000"/>
                    </a:solidFill>
                  </a:rPr>
                  <a:t>in large changes in the solution</a:t>
                </a:r>
                <a:r>
                  <a:rPr lang="en-US" altLang="zh-TW" sz="1600" dirty="0" smtClean="0">
                    <a:solidFill>
                      <a:srgbClr val="FF0000"/>
                    </a:solidFill>
                  </a:rPr>
                  <a:t>.</a:t>
                </a:r>
                <a:r>
                  <a:rPr lang="en-US" altLang="zh-TW" sz="1600" dirty="0">
                    <a:solidFill>
                      <a:srgbClr val="FF0000"/>
                    </a:solidFill>
                  </a:rPr>
                  <a:t> </a:t>
                </a:r>
                <a:endParaRPr lang="en-US" altLang="zh-TW" sz="1600" dirty="0" smtClean="0">
                  <a:solidFill>
                    <a:srgbClr val="FF0000"/>
                  </a:solidFill>
                </a:endParaRPr>
              </a:p>
              <a:p>
                <a:r>
                  <a:rPr lang="en-US" altLang="zh-TW" sz="1600" dirty="0" smtClean="0"/>
                  <a:t>Numerical </a:t>
                </a:r>
                <a:r>
                  <a:rPr lang="en-US" altLang="zh-TW" sz="1600" dirty="0"/>
                  <a:t>solutions of ill-conditioned equations are not to be trusted.</a:t>
                </a:r>
                <a:endParaRPr lang="zh-TW" alt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623392" y="3755399"/>
                <a:ext cx="9289032" cy="3078728"/>
              </a:xfrm>
              <a:prstGeom prst="rect">
                <a:avLst/>
              </a:prstGeom>
              <a:blipFill>
                <a:blip r:embed="rId3"/>
                <a:stretch>
                  <a:fillRect l="-328" t="-792" b="-1584"/>
                </a:stretch>
              </a:blipFill>
            </p:spPr>
            <p:txBody>
              <a:bodyPr/>
              <a:lstStyle/>
              <a:p>
                <a:r>
                  <a:rPr lang="zh-TW" altLang="en-US">
                    <a:noFill/>
                  </a:rPr>
                  <a:t> </a:t>
                </a:r>
              </a:p>
            </p:txBody>
          </p:sp>
        </mc:Fallback>
      </mc:AlternateContent>
      <p:sp>
        <p:nvSpPr>
          <p:cNvPr id="5" name="TextBox 4"/>
          <p:cNvSpPr txBox="1"/>
          <p:nvPr/>
        </p:nvSpPr>
        <p:spPr>
          <a:xfrm>
            <a:off x="3647728" y="908720"/>
            <a:ext cx="6465168" cy="307777"/>
          </a:xfrm>
          <a:prstGeom prst="rect">
            <a:avLst/>
          </a:prstGeom>
          <a:noFill/>
        </p:spPr>
        <p:txBody>
          <a:bodyPr wrap="none" rtlCol="0">
            <a:spAutoFit/>
          </a:bodyPr>
          <a:lstStyle/>
          <a:p>
            <a:r>
              <a:rPr lang="en-US" altLang="zh-TW" sz="1400" dirty="0" smtClean="0">
                <a:solidFill>
                  <a:srgbClr val="0099CC"/>
                </a:solidFill>
              </a:rPr>
              <a:t>Ref: Ch.2.1 “Numerical methods in engineering with Python3”, </a:t>
            </a:r>
            <a:r>
              <a:rPr lang="en-US" altLang="zh-TW" sz="1400" dirty="0" err="1" smtClean="0">
                <a:solidFill>
                  <a:srgbClr val="0099CC"/>
                </a:solidFill>
              </a:rPr>
              <a:t>Jaan</a:t>
            </a:r>
            <a:r>
              <a:rPr lang="en-US" altLang="zh-TW" sz="1400" dirty="0" smtClean="0">
                <a:solidFill>
                  <a:srgbClr val="0099CC"/>
                </a:solidFill>
              </a:rPr>
              <a:t> </a:t>
            </a:r>
            <a:r>
              <a:rPr lang="en-US" altLang="zh-TW" sz="1400" dirty="0" err="1" smtClean="0">
                <a:solidFill>
                  <a:srgbClr val="0099CC"/>
                </a:solidFill>
              </a:rPr>
              <a:t>Kiusalaas</a:t>
            </a:r>
            <a:endParaRPr lang="zh-TW" altLang="en-US" sz="1400" dirty="0">
              <a:solidFill>
                <a:srgbClr val="0099CC"/>
              </a:solidFill>
            </a:endParaRPr>
          </a:p>
        </p:txBody>
      </p:sp>
    </p:spTree>
    <p:extLst>
      <p:ext uri="{BB962C8B-B14F-4D97-AF65-F5344CB8AC3E}">
        <p14:creationId xmlns:p14="http://schemas.microsoft.com/office/powerpoint/2010/main" val="3479232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Conditioning: an ill-conditioned example</a:t>
            </a:r>
            <a:endParaRPr lang="zh-TW" altLang="en-US" dirty="0"/>
          </a:p>
        </p:txBody>
      </p:sp>
      <mc:AlternateContent xmlns:mc="http://schemas.openxmlformats.org/markup-compatibility/2006" xmlns:a14="http://schemas.microsoft.com/office/drawing/2010/main">
        <mc:Choice Requires="a14">
          <p:sp>
            <p:nvSpPr>
              <p:cNvPr id="4" name="TextBox 3"/>
              <p:cNvSpPr txBox="1"/>
              <p:nvPr/>
            </p:nvSpPr>
            <p:spPr>
              <a:xfrm>
                <a:off x="911424" y="1700808"/>
                <a:ext cx="6202339" cy="1541191"/>
              </a:xfrm>
              <a:prstGeom prst="rect">
                <a:avLst/>
              </a:prstGeom>
              <a:noFill/>
            </p:spPr>
            <p:txBody>
              <a:bodyPr wrap="none" rtlCol="0">
                <a:spAutoFit/>
              </a:bodyPr>
              <a:lstStyle/>
              <a:p>
                <a:r>
                  <a:rPr lang="en-US" altLang="zh-TW" dirty="0" smtClean="0"/>
                  <a:t>An ill-conditioned example:</a:t>
                </a:r>
              </a:p>
              <a:p>
                <a:endParaRPr lang="en-US" altLang="zh-TW" dirty="0"/>
              </a:p>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=3</m:t>
                                </m:r>
                              </m:e>
                            </m:mr>
                            <m:mr>
                              <m:e>
                                <m:r>
                                  <a:rPr lang="en-US" altLang="zh-TW" b="0" i="1" smtClean="0">
                                    <a:latin typeface="Cambria Math" panose="02040503050406030204" pitchFamily="18" charset="0"/>
                                  </a:rPr>
                                  <m:t>2</m:t>
                                </m:r>
                                <m:r>
                                  <a:rPr lang="en-US" altLang="zh-TW" b="0" i="1" smtClean="0">
                                    <a:latin typeface="Cambria Math" panose="02040503050406030204" pitchFamily="18" charset="0"/>
                                  </a:rPr>
                                  <m:t>𝑥</m:t>
                                </m:r>
                                <m:r>
                                  <a:rPr lang="en-US" altLang="zh-TW" b="0" i="1" smtClean="0">
                                    <a:latin typeface="Cambria Math" panose="02040503050406030204" pitchFamily="18" charset="0"/>
                                  </a:rPr>
                                  <m:t>+1.001</m:t>
                                </m:r>
                                <m:r>
                                  <a:rPr lang="en-US" altLang="zh-TW" b="0" i="1" smtClean="0">
                                    <a:latin typeface="Cambria Math" panose="02040503050406030204" pitchFamily="18" charset="0"/>
                                  </a:rPr>
                                  <m:t>𝑦</m:t>
                                </m:r>
                                <m:r>
                                  <a:rPr lang="en-US" altLang="zh-TW" b="0" i="1" smtClean="0">
                                    <a:latin typeface="Cambria Math" panose="02040503050406030204" pitchFamily="18" charset="0"/>
                                  </a:rPr>
                                  <m:t>=0</m:t>
                                </m:r>
                              </m:e>
                            </m:mr>
                          </m:m>
                        </m:e>
                      </m:d>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𝑠𝑜𝑙𝑢𝑡𝑖𝑜𝑛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=1501.5, </m:t>
                      </m:r>
                      <m:r>
                        <a:rPr lang="en-US" altLang="zh-TW" b="0" i="1" smtClean="0">
                          <a:latin typeface="Cambria Math" panose="02040503050406030204" pitchFamily="18" charset="0"/>
                        </a:rPr>
                        <m:t>𝑦</m:t>
                      </m:r>
                      <m:r>
                        <a:rPr lang="en-US" altLang="zh-TW" b="0" i="1" smtClean="0">
                          <a:latin typeface="Cambria Math" panose="02040503050406030204" pitchFamily="18" charset="0"/>
                        </a:rPr>
                        <m:t>=−3000</m:t>
                      </m:r>
                    </m:oMath>
                  </m:oMathPara>
                </a14:m>
                <a:endParaRPr lang="en-US" altLang="zh-TW" dirty="0" smtClean="0"/>
              </a:p>
              <a:p>
                <a:r>
                  <a:rPr lang="en-US" altLang="zh-TW" dirty="0"/>
                  <a:t>w</a:t>
                </a:r>
                <a:r>
                  <a:rPr lang="en-US" altLang="zh-TW" dirty="0" smtClean="0"/>
                  <a:t>here </a:t>
                </a:r>
                <a14:m>
                  <m:oMath xmlns:m="http://schemas.openxmlformats.org/officeDocument/2006/math">
                    <m:d>
                      <m:dPr>
                        <m:begChr m:val="|"/>
                        <m:endChr m:val="|"/>
                        <m:ctrlPr>
                          <a:rPr lang="en-US" altLang="zh-TW" i="1" smtClean="0">
                            <a:latin typeface="Cambria Math" panose="02040503050406030204" pitchFamily="18" charset="0"/>
                          </a:rPr>
                        </m:ctrlPr>
                      </m:dPr>
                      <m:e>
                        <m:r>
                          <a:rPr lang="en-US" altLang="zh-TW" b="0" i="1" smtClean="0">
                            <a:latin typeface="Cambria Math" panose="02040503050406030204" pitchFamily="18" charset="0"/>
                          </a:rPr>
                          <m:t>𝐴</m:t>
                        </m:r>
                      </m:e>
                    </m:d>
                    <m:r>
                      <a:rPr lang="en-US" altLang="zh-TW" b="0" i="1" smtClean="0">
                        <a:latin typeface="Cambria Math" panose="02040503050406030204" pitchFamily="18" charset="0"/>
                      </a:rPr>
                      <m:t>=0.002 </m:t>
                    </m:r>
                  </m:oMath>
                </a14:m>
                <a:endParaRPr lang="zh-TW"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11424" y="1700808"/>
                <a:ext cx="6202339" cy="1541191"/>
              </a:xfrm>
              <a:prstGeom prst="rect">
                <a:avLst/>
              </a:prstGeom>
              <a:blipFill>
                <a:blip r:embed="rId2"/>
                <a:stretch>
                  <a:fillRect l="-885" t="-2372" b="-51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1424" y="3717032"/>
                <a:ext cx="5264583" cy="1264192"/>
              </a:xfrm>
              <a:prstGeom prst="rect">
                <a:avLst/>
              </a:prstGeom>
              <a:noFill/>
            </p:spPr>
            <p:txBody>
              <a:bodyPr wrap="none" rtlCol="0">
                <a:spAutoFit/>
              </a:bodyPr>
              <a:lstStyle/>
              <a:p>
                <a:r>
                  <a:rPr lang="en-US" altLang="zh-TW" dirty="0" smtClean="0"/>
                  <a:t>Find the solution for</a:t>
                </a:r>
              </a:p>
              <a:p>
                <a:endParaRPr lang="en-US" altLang="zh-TW" dirty="0"/>
              </a:p>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2</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=3</m:t>
                                </m:r>
                              </m:e>
                            </m:mr>
                            <m:mr>
                              <m:e>
                                <m:r>
                                  <a:rPr lang="en-US" altLang="zh-TW" b="0" i="1" smtClean="0">
                                    <a:latin typeface="Cambria Math" panose="02040503050406030204" pitchFamily="18" charset="0"/>
                                  </a:rPr>
                                  <m:t>2</m:t>
                                </m:r>
                                <m:r>
                                  <a:rPr lang="en-US" altLang="zh-TW" b="0" i="1" smtClean="0">
                                    <a:latin typeface="Cambria Math" panose="02040503050406030204" pitchFamily="18" charset="0"/>
                                  </a:rPr>
                                  <m:t>𝑥</m:t>
                                </m:r>
                                <m:r>
                                  <a:rPr lang="en-US" altLang="zh-TW" b="0" i="1" smtClean="0">
                                    <a:latin typeface="Cambria Math" panose="02040503050406030204" pitchFamily="18" charset="0"/>
                                  </a:rPr>
                                  <m:t>+1.0011</m:t>
                                </m:r>
                                <m:r>
                                  <a:rPr lang="en-US" altLang="zh-TW" b="0" i="1" smtClean="0">
                                    <a:latin typeface="Cambria Math" panose="02040503050406030204" pitchFamily="18" charset="0"/>
                                  </a:rPr>
                                  <m:t>𝑦</m:t>
                                </m:r>
                                <m:r>
                                  <a:rPr lang="en-US" altLang="zh-TW" b="0" i="1" smtClean="0">
                                    <a:latin typeface="Cambria Math" panose="02040503050406030204" pitchFamily="18" charset="0"/>
                                  </a:rPr>
                                  <m:t>=0</m:t>
                                </m:r>
                              </m:e>
                            </m:mr>
                          </m:m>
                        </m:e>
                      </m:d>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𝑠𝑜𝑙𝑢𝑡𝑖𝑜𝑛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m:oMathPara>
                </a14:m>
                <a:endParaRPr lang="en-US" altLang="zh-TW"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911424" y="3717032"/>
                <a:ext cx="5264583" cy="1264192"/>
              </a:xfrm>
              <a:prstGeom prst="rect">
                <a:avLst/>
              </a:prstGeom>
              <a:blipFill>
                <a:blip r:embed="rId3"/>
                <a:stretch>
                  <a:fillRect l="-1043" t="-3382"/>
                </a:stretch>
              </a:blipFill>
            </p:spPr>
            <p:txBody>
              <a:bodyPr/>
              <a:lstStyle/>
              <a:p>
                <a:r>
                  <a:rPr lang="zh-TW" altLang="en-US">
                    <a:noFill/>
                  </a:rPr>
                  <a:t> </a:t>
                </a:r>
              </a:p>
            </p:txBody>
          </p:sp>
        </mc:Fallback>
      </mc:AlternateContent>
      <p:sp>
        <p:nvSpPr>
          <p:cNvPr id="3" name="Rectangle 2"/>
          <p:cNvSpPr/>
          <p:nvPr/>
        </p:nvSpPr>
        <p:spPr>
          <a:xfrm>
            <a:off x="1127448" y="5733256"/>
            <a:ext cx="7704856" cy="892552"/>
          </a:xfrm>
          <a:prstGeom prst="rect">
            <a:avLst/>
          </a:prstGeom>
        </p:spPr>
        <p:txBody>
          <a:bodyPr wrap="square">
            <a:spAutoFit/>
          </a:bodyPr>
          <a:lstStyle/>
          <a:p>
            <a:r>
              <a:rPr lang="en-US" altLang="zh-TW" sz="1200" dirty="0"/>
              <a:t>Using the module </a:t>
            </a:r>
            <a:r>
              <a:rPr lang="en-US" altLang="zh-TW" sz="1600" b="1" dirty="0" err="1"/>
              <a:t>linalg.solve</a:t>
            </a:r>
            <a:r>
              <a:rPr lang="en-US" altLang="zh-TW" sz="1600" b="1" dirty="0"/>
              <a:t>() </a:t>
            </a:r>
            <a:r>
              <a:rPr lang="en-US" altLang="zh-TW" sz="1200" dirty="0"/>
              <a:t>in "</a:t>
            </a:r>
            <a:r>
              <a:rPr lang="en-US" altLang="zh-TW" sz="1200" dirty="0" err="1"/>
              <a:t>numpy</a:t>
            </a:r>
            <a:r>
              <a:rPr lang="en-US" altLang="zh-TW" sz="1200" dirty="0"/>
              <a:t>" library </a:t>
            </a:r>
          </a:p>
          <a:p>
            <a:r>
              <a:rPr lang="en-US" altLang="zh-TW" sz="1200" dirty="0"/>
              <a:t>Ref</a:t>
            </a:r>
            <a:r>
              <a:rPr lang="en-US" altLang="zh-TW" sz="1200" dirty="0">
                <a:solidFill>
                  <a:srgbClr val="0099CC"/>
                </a:solidFill>
              </a:rPr>
              <a:t>: </a:t>
            </a:r>
            <a:r>
              <a:rPr lang="en-US" altLang="zh-TW" sz="1200" dirty="0">
                <a:solidFill>
                  <a:srgbClr val="0099CC"/>
                </a:solidFill>
                <a:hlinkClick r:id="rId4"/>
              </a:rPr>
              <a:t>https://stackabuse.com/solving-systems-of-linear-equations-with-pythons-numpy</a:t>
            </a:r>
            <a:r>
              <a:rPr lang="en-US" altLang="zh-TW" sz="1200" dirty="0" smtClean="0">
                <a:hlinkClick r:id="rId4"/>
              </a:rPr>
              <a:t>/</a:t>
            </a:r>
            <a:endParaRPr lang="en-US" altLang="zh-TW" sz="1200" dirty="0" smtClean="0"/>
          </a:p>
          <a:p>
            <a:endParaRPr lang="en-US" altLang="zh-TW" sz="1200" dirty="0"/>
          </a:p>
          <a:p>
            <a:r>
              <a:rPr lang="en-US" altLang="zh-TW" sz="1200" dirty="0">
                <a:solidFill>
                  <a:srgbClr val="0099CC"/>
                </a:solidFill>
              </a:rPr>
              <a:t>C:\Users\sjche\Desktop\Work place\teaching\computational physics\linear algebra\conditioned.py</a:t>
            </a:r>
          </a:p>
        </p:txBody>
      </p:sp>
      <p:sp>
        <p:nvSpPr>
          <p:cNvPr id="6" name="TextBox 5"/>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p:pic>
        <p:nvPicPr>
          <p:cNvPr id="9" name="Picture 8"/>
          <p:cNvPicPr>
            <a:picLocks noChangeAspect="1"/>
          </p:cNvPicPr>
          <p:nvPr/>
        </p:nvPicPr>
        <p:blipFill>
          <a:blip r:embed="rId5"/>
          <a:stretch>
            <a:fillRect/>
          </a:stretch>
        </p:blipFill>
        <p:spPr>
          <a:xfrm>
            <a:off x="6312024" y="2852936"/>
            <a:ext cx="4665785" cy="3171365"/>
          </a:xfrm>
          <a:prstGeom prst="rect">
            <a:avLst/>
          </a:prstGeom>
        </p:spPr>
      </p:pic>
    </p:spTree>
    <p:extLst>
      <p:ext uri="{BB962C8B-B14F-4D97-AF65-F5344CB8AC3E}">
        <p14:creationId xmlns:p14="http://schemas.microsoft.com/office/powerpoint/2010/main" val="186895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Problem: Electric circuit</a:t>
            </a:r>
            <a:endParaRPr lang="zh-TW" altLang="en-US" dirty="0"/>
          </a:p>
        </p:txBody>
      </p:sp>
      <p:pic>
        <p:nvPicPr>
          <p:cNvPr id="3" name="Picture 2"/>
          <p:cNvPicPr>
            <a:picLocks noChangeAspect="1"/>
          </p:cNvPicPr>
          <p:nvPr/>
        </p:nvPicPr>
        <p:blipFill>
          <a:blip r:embed="rId2"/>
          <a:stretch>
            <a:fillRect/>
          </a:stretch>
        </p:blipFill>
        <p:spPr>
          <a:xfrm>
            <a:off x="479376" y="1628800"/>
            <a:ext cx="6608497" cy="36004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11824" y="6237312"/>
                <a:ext cx="2919838" cy="461665"/>
              </a:xfrm>
              <a:prstGeom prst="rect">
                <a:avLst/>
              </a:prstGeom>
              <a:noFill/>
            </p:spPr>
            <p:txBody>
              <a:bodyPr wrap="none" rtlCol="0">
                <a:spAutoFit/>
              </a:bodyPr>
              <a:lstStyle/>
              <a:p>
                <a:r>
                  <a:rPr lang="en-US" altLang="zh-TW" sz="2400" b="1" dirty="0" smtClean="0">
                    <a:solidFill>
                      <a:srgbClr val="00B0F0"/>
                    </a:solidFill>
                  </a:rPr>
                  <a:t>HW:</a:t>
                </a:r>
                <a:r>
                  <a:rPr lang="en-US" altLang="zh-TW" sz="2400" dirty="0" smtClean="0">
                    <a:solidFill>
                      <a:srgbClr val="FF0000"/>
                    </a:solidFill>
                  </a:rPr>
                  <a:t> Find </a:t>
                </a:r>
                <a14:m>
                  <m:oMath xmlns:m="http://schemas.openxmlformats.org/officeDocument/2006/math">
                    <m:sSub>
                      <m:sSubPr>
                        <m:ctrlPr>
                          <a:rPr lang="en-US" altLang="zh-TW" sz="2400" b="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𝑖</m:t>
                        </m:r>
                      </m:e>
                      <m:sub>
                        <m:r>
                          <a:rPr lang="en-US" altLang="zh-TW" sz="2400" b="0" i="1" smtClean="0">
                            <a:solidFill>
                              <a:srgbClr val="FF0000"/>
                            </a:solidFill>
                            <a:latin typeface="Cambria Math" panose="02040503050406030204" pitchFamily="18" charset="0"/>
                          </a:rPr>
                          <m:t>1</m:t>
                        </m:r>
                      </m:sub>
                    </m:sSub>
                    <m:r>
                      <a:rPr lang="en-US" altLang="zh-TW" sz="2400" b="0" i="1" smtClean="0">
                        <a:solidFill>
                          <a:srgbClr val="FF0000"/>
                        </a:solidFill>
                        <a:latin typeface="Cambria Math" panose="02040503050406030204" pitchFamily="18" charset="0"/>
                      </a:rPr>
                      <m:t>, </m:t>
                    </m:r>
                    <m:sSub>
                      <m:sSubPr>
                        <m:ctrlPr>
                          <a:rPr lang="en-US" altLang="zh-TW" sz="2400" b="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𝑖</m:t>
                        </m:r>
                      </m:e>
                      <m:sub>
                        <m:r>
                          <a:rPr lang="en-US" altLang="zh-TW" sz="2400" b="0" i="1" smtClean="0">
                            <a:solidFill>
                              <a:srgbClr val="FF0000"/>
                            </a:solidFill>
                            <a:latin typeface="Cambria Math" panose="02040503050406030204" pitchFamily="18" charset="0"/>
                          </a:rPr>
                          <m:t>2</m:t>
                        </m:r>
                      </m:sub>
                    </m:sSub>
                    <m:r>
                      <a:rPr lang="en-US" altLang="zh-TW" sz="2400" b="0" i="1" smtClean="0">
                        <a:solidFill>
                          <a:srgbClr val="FF0000"/>
                        </a:solidFill>
                        <a:latin typeface="Cambria Math" panose="02040503050406030204" pitchFamily="18" charset="0"/>
                      </a:rPr>
                      <m:t>, </m:t>
                    </m:r>
                    <m:sSub>
                      <m:sSubPr>
                        <m:ctrlPr>
                          <a:rPr lang="en-US" altLang="zh-TW" sz="2400" b="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𝑖</m:t>
                        </m:r>
                      </m:e>
                      <m:sub>
                        <m:r>
                          <a:rPr lang="en-US" altLang="zh-TW" sz="2400" b="0" i="1" smtClean="0">
                            <a:solidFill>
                              <a:srgbClr val="FF0000"/>
                            </a:solidFill>
                            <a:latin typeface="Cambria Math" panose="02040503050406030204" pitchFamily="18" charset="0"/>
                          </a:rPr>
                          <m:t>3</m:t>
                        </m:r>
                      </m:sub>
                    </m:sSub>
                    <m:r>
                      <a:rPr lang="en-US" altLang="zh-TW" sz="2400" b="0" i="1" smtClean="0">
                        <a:solidFill>
                          <a:srgbClr val="FF0000"/>
                        </a:solidFill>
                        <a:latin typeface="Cambria Math" panose="02040503050406030204" pitchFamily="18" charset="0"/>
                      </a:rPr>
                      <m:t>=?</m:t>
                    </m:r>
                  </m:oMath>
                </a14:m>
                <a:endParaRPr lang="zh-TW" altLang="en-US" sz="2400"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11824" y="6237312"/>
                <a:ext cx="2919838" cy="461665"/>
              </a:xfrm>
              <a:prstGeom prst="rect">
                <a:avLst/>
              </a:prstGeom>
              <a:blipFill>
                <a:blip r:embed="rId3"/>
                <a:stretch>
                  <a:fillRect l="-3132" t="-10526" r="-209" b="-28947"/>
                </a:stretch>
              </a:blipFill>
            </p:spPr>
            <p:txBody>
              <a:bodyPr/>
              <a:lstStyle/>
              <a:p>
                <a:r>
                  <a:rPr lang="zh-TW" altLang="en-US">
                    <a:noFill/>
                  </a:rPr>
                  <a:t> </a:t>
                </a:r>
              </a:p>
            </p:txBody>
          </p:sp>
        </mc:Fallback>
      </mc:AlternateContent>
      <p:pic>
        <p:nvPicPr>
          <p:cNvPr id="5" name="Picture 4"/>
          <p:cNvPicPr>
            <a:picLocks noChangeAspect="1"/>
          </p:cNvPicPr>
          <p:nvPr/>
        </p:nvPicPr>
        <p:blipFill>
          <a:blip r:embed="rId4"/>
          <a:stretch>
            <a:fillRect/>
          </a:stretch>
        </p:blipFill>
        <p:spPr>
          <a:xfrm>
            <a:off x="4295800" y="4437112"/>
            <a:ext cx="3924300" cy="876300"/>
          </a:xfrm>
          <a:prstGeom prst="rect">
            <a:avLst/>
          </a:prstGeom>
        </p:spPr>
      </p:pic>
      <p:pic>
        <p:nvPicPr>
          <p:cNvPr id="6" name="Picture 5"/>
          <p:cNvPicPr>
            <a:picLocks noChangeAspect="1"/>
          </p:cNvPicPr>
          <p:nvPr/>
        </p:nvPicPr>
        <p:blipFill>
          <a:blip r:embed="rId5"/>
          <a:stretch>
            <a:fillRect/>
          </a:stretch>
        </p:blipFill>
        <p:spPr>
          <a:xfrm>
            <a:off x="4439816" y="5301208"/>
            <a:ext cx="3857625" cy="857250"/>
          </a:xfrm>
          <a:prstGeom prst="rect">
            <a:avLst/>
          </a:prstGeom>
        </p:spPr>
      </p:pic>
      <p:pic>
        <p:nvPicPr>
          <p:cNvPr id="7" name="Picture 6"/>
          <p:cNvPicPr>
            <a:picLocks noChangeAspect="1"/>
          </p:cNvPicPr>
          <p:nvPr/>
        </p:nvPicPr>
        <p:blipFill>
          <a:blip r:embed="rId6"/>
          <a:stretch>
            <a:fillRect/>
          </a:stretch>
        </p:blipFill>
        <p:spPr>
          <a:xfrm>
            <a:off x="4079776" y="2852936"/>
            <a:ext cx="6198468" cy="1285048"/>
          </a:xfrm>
          <a:prstGeom prst="rect">
            <a:avLst/>
          </a:prstGeom>
        </p:spPr>
      </p:pic>
      <p:grpSp>
        <p:nvGrpSpPr>
          <p:cNvPr id="8" name="Group 7"/>
          <p:cNvGrpSpPr/>
          <p:nvPr/>
        </p:nvGrpSpPr>
        <p:grpSpPr>
          <a:xfrm>
            <a:off x="9192344" y="188640"/>
            <a:ext cx="2494935" cy="2548136"/>
            <a:chOff x="7320136" y="1556792"/>
            <a:chExt cx="2494935" cy="2548136"/>
          </a:xfrm>
        </p:grpSpPr>
        <p:grpSp>
          <p:nvGrpSpPr>
            <p:cNvPr id="9" name="Group 8"/>
            <p:cNvGrpSpPr/>
            <p:nvPr/>
          </p:nvGrpSpPr>
          <p:grpSpPr>
            <a:xfrm>
              <a:off x="7896200" y="1556792"/>
              <a:ext cx="1918871" cy="2548136"/>
              <a:chOff x="9696400" y="260648"/>
              <a:chExt cx="1918871" cy="2548136"/>
            </a:xfrm>
          </p:grpSpPr>
          <p:pic>
            <p:nvPicPr>
              <p:cNvPr id="11" name="Picture 10"/>
              <p:cNvPicPr>
                <a:picLocks noChangeAspect="1"/>
              </p:cNvPicPr>
              <p:nvPr/>
            </p:nvPicPr>
            <p:blipFill>
              <a:blip r:embed="rId7"/>
              <a:stretch>
                <a:fillRect/>
              </a:stretch>
            </p:blipFill>
            <p:spPr>
              <a:xfrm>
                <a:off x="9696400" y="260648"/>
                <a:ext cx="1918871" cy="2548136"/>
              </a:xfrm>
              <a:prstGeom prst="rect">
                <a:avLst/>
              </a:prstGeom>
            </p:spPr>
          </p:pic>
          <p:sp>
            <p:nvSpPr>
              <p:cNvPr id="12" name="TextBox 11"/>
              <p:cNvSpPr txBox="1"/>
              <p:nvPr/>
            </p:nvSpPr>
            <p:spPr>
              <a:xfrm>
                <a:off x="9840416" y="404664"/>
                <a:ext cx="933269" cy="369332"/>
              </a:xfrm>
              <a:prstGeom prst="rect">
                <a:avLst/>
              </a:prstGeom>
              <a:noFill/>
            </p:spPr>
            <p:txBody>
              <a:bodyPr wrap="none" rtlCol="0">
                <a:spAutoFit/>
              </a:bodyPr>
              <a:lstStyle/>
              <a:p>
                <a:r>
                  <a:rPr lang="en-US" altLang="zh-TW" dirty="0" smtClean="0">
                    <a:solidFill>
                      <a:srgbClr val="FF0000"/>
                    </a:solidFill>
                  </a:rPr>
                  <a:t>Sec 1.2</a:t>
                </a:r>
                <a:endParaRPr lang="zh-TW" altLang="en-US" dirty="0">
                  <a:solidFill>
                    <a:srgbClr val="FF0000"/>
                  </a:solidFill>
                </a:endParaRPr>
              </a:p>
            </p:txBody>
          </p:sp>
        </p:grpSp>
        <p:sp>
          <p:nvSpPr>
            <p:cNvPr id="10" name="TextBox 9"/>
            <p:cNvSpPr txBox="1"/>
            <p:nvPr/>
          </p:nvSpPr>
          <p:spPr>
            <a:xfrm>
              <a:off x="7320136" y="1556792"/>
              <a:ext cx="606513" cy="369332"/>
            </a:xfrm>
            <a:prstGeom prst="rect">
              <a:avLst/>
            </a:prstGeom>
            <a:noFill/>
          </p:spPr>
          <p:txBody>
            <a:bodyPr wrap="none" rtlCol="0">
              <a:spAutoFit/>
            </a:bodyPr>
            <a:lstStyle/>
            <a:p>
              <a:r>
                <a:rPr lang="en-US" altLang="zh-TW" dirty="0" smtClean="0"/>
                <a:t>Ref:</a:t>
              </a:r>
              <a:endParaRPr lang="zh-TW" altLang="en-US" dirty="0"/>
            </a:p>
          </p:txBody>
        </p:sp>
      </p:grpSp>
      <p:sp>
        <p:nvSpPr>
          <p:cNvPr id="13" name="TextBox 12"/>
          <p:cNvSpPr txBox="1"/>
          <p:nvPr/>
        </p:nvSpPr>
        <p:spPr>
          <a:xfrm>
            <a:off x="24407" y="8566"/>
            <a:ext cx="4836580" cy="523220"/>
          </a:xfrm>
          <a:prstGeom prst="rect">
            <a:avLst/>
          </a:prstGeom>
          <a:solidFill>
            <a:srgbClr val="00B0F0"/>
          </a:solidFill>
        </p:spPr>
        <p:txBody>
          <a:bodyPr wrap="none" rtlCol="0">
            <a:spAutoFit/>
          </a:bodyPr>
          <a:lstStyle/>
          <a:p>
            <a:r>
              <a:rPr lang="en-US" altLang="zh-TW" sz="2800" b="1" dirty="0" smtClean="0">
                <a:solidFill>
                  <a:schemeClr val="bg1"/>
                </a:solidFill>
              </a:rPr>
              <a:t>Home work 1.2 (due 03/24)</a:t>
            </a:r>
            <a:endParaRPr lang="zh-TW" altLang="en-US" sz="2800" b="1" dirty="0">
              <a:solidFill>
                <a:schemeClr val="bg1"/>
              </a:solidFill>
            </a:endParaRPr>
          </a:p>
        </p:txBody>
      </p:sp>
    </p:spTree>
    <p:extLst>
      <p:ext uri="{BB962C8B-B14F-4D97-AF65-F5344CB8AC3E}">
        <p14:creationId xmlns:p14="http://schemas.microsoft.com/office/powerpoint/2010/main" val="1023653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Transfer matrix</a:t>
            </a:r>
            <a:endParaRPr lang="zh-TW" altLang="en-US" dirty="0"/>
          </a:p>
        </p:txBody>
      </p:sp>
      <p:sp>
        <p:nvSpPr>
          <p:cNvPr id="3" name="Text Placeholder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636948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524024"/>
            <a:ext cx="9595130" cy="1320800"/>
          </a:xfrm>
        </p:spPr>
        <p:txBody>
          <a:bodyPr/>
          <a:lstStyle/>
          <a:p>
            <a:r>
              <a:rPr lang="en-US" altLang="zh-TW" dirty="0" smtClean="0"/>
              <a:t>Transfer matrix: Marital population analysis</a:t>
            </a:r>
            <a:endParaRPr lang="zh-TW" altLang="en-US" dirty="0"/>
          </a:p>
        </p:txBody>
      </p:sp>
      <p:pic>
        <p:nvPicPr>
          <p:cNvPr id="3" name="Picture 2"/>
          <p:cNvPicPr>
            <a:picLocks noChangeAspect="1"/>
          </p:cNvPicPr>
          <p:nvPr/>
        </p:nvPicPr>
        <p:blipFill>
          <a:blip r:embed="rId2"/>
          <a:stretch>
            <a:fillRect/>
          </a:stretch>
        </p:blipFill>
        <p:spPr>
          <a:xfrm>
            <a:off x="119336" y="1196752"/>
            <a:ext cx="6984776" cy="1615372"/>
          </a:xfrm>
          <a:prstGeom prst="rect">
            <a:avLst/>
          </a:prstGeom>
        </p:spPr>
      </p:pic>
      <p:pic>
        <p:nvPicPr>
          <p:cNvPr id="7" name="Picture 6"/>
          <p:cNvPicPr>
            <a:picLocks noChangeAspect="1"/>
          </p:cNvPicPr>
          <p:nvPr/>
        </p:nvPicPr>
        <p:blipFill>
          <a:blip r:embed="rId3"/>
          <a:stretch>
            <a:fillRect/>
          </a:stretch>
        </p:blipFill>
        <p:spPr>
          <a:xfrm>
            <a:off x="191344" y="2996952"/>
            <a:ext cx="6615672" cy="1371169"/>
          </a:xfrm>
          <a:prstGeom prst="rect">
            <a:avLst/>
          </a:prstGeom>
        </p:spPr>
      </p:pic>
      <p:pic>
        <p:nvPicPr>
          <p:cNvPr id="8" name="Picture 7"/>
          <p:cNvPicPr>
            <a:picLocks noChangeAspect="1"/>
          </p:cNvPicPr>
          <p:nvPr/>
        </p:nvPicPr>
        <p:blipFill>
          <a:blip r:embed="rId4"/>
          <a:stretch>
            <a:fillRect/>
          </a:stretch>
        </p:blipFill>
        <p:spPr>
          <a:xfrm>
            <a:off x="191344" y="4437112"/>
            <a:ext cx="6552728" cy="660486"/>
          </a:xfrm>
          <a:prstGeom prst="rect">
            <a:avLst/>
          </a:prstGeom>
        </p:spPr>
      </p:pic>
      <p:grpSp>
        <p:nvGrpSpPr>
          <p:cNvPr id="11" name="Group 10"/>
          <p:cNvGrpSpPr/>
          <p:nvPr/>
        </p:nvGrpSpPr>
        <p:grpSpPr>
          <a:xfrm>
            <a:off x="623392" y="5373216"/>
            <a:ext cx="5112569" cy="624130"/>
            <a:chOff x="2999656" y="6165260"/>
            <a:chExt cx="5112569" cy="624130"/>
          </a:xfrm>
        </p:grpSpPr>
        <p:pic>
          <p:nvPicPr>
            <p:cNvPr id="9" name="Picture 8"/>
            <p:cNvPicPr>
              <a:picLocks noChangeAspect="1"/>
            </p:cNvPicPr>
            <p:nvPr/>
          </p:nvPicPr>
          <p:blipFill>
            <a:blip r:embed="rId5"/>
            <a:stretch>
              <a:fillRect/>
            </a:stretch>
          </p:blipFill>
          <p:spPr>
            <a:xfrm>
              <a:off x="4223793" y="6165260"/>
              <a:ext cx="3888432" cy="624130"/>
            </a:xfrm>
            <a:prstGeom prst="rect">
              <a:avLst/>
            </a:prstGeom>
          </p:spPr>
        </p:pic>
        <p:sp>
          <p:nvSpPr>
            <p:cNvPr id="10" name="TextBox 9"/>
            <p:cNvSpPr txBox="1"/>
            <p:nvPr/>
          </p:nvSpPr>
          <p:spPr>
            <a:xfrm>
              <a:off x="2999656" y="6309320"/>
              <a:ext cx="1215397" cy="307777"/>
            </a:xfrm>
            <a:prstGeom prst="rect">
              <a:avLst/>
            </a:prstGeom>
            <a:noFill/>
          </p:spPr>
          <p:txBody>
            <a:bodyPr wrap="none" rtlCol="0">
              <a:spAutoFit/>
            </a:bodyPr>
            <a:lstStyle/>
            <a:p>
              <a:r>
                <a:rPr lang="en-US" altLang="zh-TW" sz="1400" dirty="0" smtClean="0"/>
                <a:t>After 1 year:</a:t>
              </a:r>
              <a:endParaRPr lang="zh-TW" altLang="en-US" sz="1400" dirty="0"/>
            </a:p>
          </p:txBody>
        </p:sp>
      </p:grpSp>
      <p:grpSp>
        <p:nvGrpSpPr>
          <p:cNvPr id="14" name="Group 13"/>
          <p:cNvGrpSpPr/>
          <p:nvPr/>
        </p:nvGrpSpPr>
        <p:grpSpPr>
          <a:xfrm>
            <a:off x="623392" y="6093296"/>
            <a:ext cx="5833665" cy="566737"/>
            <a:chOff x="5663952" y="5301208"/>
            <a:chExt cx="5833665" cy="566737"/>
          </a:xfrm>
        </p:grpSpPr>
        <p:pic>
          <p:nvPicPr>
            <p:cNvPr id="12" name="Picture 11"/>
            <p:cNvPicPr>
              <a:picLocks noChangeAspect="1"/>
            </p:cNvPicPr>
            <p:nvPr/>
          </p:nvPicPr>
          <p:blipFill>
            <a:blip r:embed="rId6"/>
            <a:stretch>
              <a:fillRect/>
            </a:stretch>
          </p:blipFill>
          <p:spPr>
            <a:xfrm>
              <a:off x="6816080" y="5301208"/>
              <a:ext cx="4681537" cy="566737"/>
            </a:xfrm>
            <a:prstGeom prst="rect">
              <a:avLst/>
            </a:prstGeom>
          </p:spPr>
        </p:pic>
        <p:sp>
          <p:nvSpPr>
            <p:cNvPr id="13" name="TextBox 12"/>
            <p:cNvSpPr txBox="1"/>
            <p:nvPr/>
          </p:nvSpPr>
          <p:spPr>
            <a:xfrm>
              <a:off x="5663952" y="5373216"/>
              <a:ext cx="1215397" cy="307777"/>
            </a:xfrm>
            <a:prstGeom prst="rect">
              <a:avLst/>
            </a:prstGeom>
            <a:noFill/>
          </p:spPr>
          <p:txBody>
            <a:bodyPr wrap="none" rtlCol="0">
              <a:spAutoFit/>
            </a:bodyPr>
            <a:lstStyle/>
            <a:p>
              <a:r>
                <a:rPr lang="en-US" altLang="zh-TW" sz="1400" dirty="0" smtClean="0"/>
                <a:t>After 2 year:</a:t>
              </a:r>
              <a:endParaRPr lang="zh-TW" altLang="en-US" sz="1400" dirty="0"/>
            </a:p>
          </p:txBody>
        </p:sp>
      </p:grpSp>
      <mc:AlternateContent xmlns:mc="http://schemas.openxmlformats.org/markup-compatibility/2006" xmlns:a14="http://schemas.microsoft.com/office/drawing/2010/main">
        <mc:Choice Requires="a14">
          <p:sp>
            <p:nvSpPr>
              <p:cNvPr id="15" name="TextBox 14"/>
              <p:cNvSpPr txBox="1"/>
              <p:nvPr/>
            </p:nvSpPr>
            <p:spPr>
              <a:xfrm>
                <a:off x="6888088" y="5661248"/>
                <a:ext cx="3430939" cy="400110"/>
              </a:xfrm>
              <a:prstGeom prst="rect">
                <a:avLst/>
              </a:prstGeom>
              <a:noFill/>
            </p:spPr>
            <p:txBody>
              <a:bodyPr wrap="none" rtlCol="0">
                <a:spAutoFit/>
              </a:bodyPr>
              <a:lstStyle/>
              <a:p>
                <a:r>
                  <a:rPr lang="en-US" altLang="zh-TW" sz="2000" dirty="0" smtClean="0">
                    <a:solidFill>
                      <a:srgbClr val="FF0000"/>
                    </a:solidFill>
                  </a:rPr>
                  <a:t>After n year:  </a:t>
                </a:r>
                <a14:m>
                  <m:oMath xmlns:m="http://schemas.openxmlformats.org/officeDocument/2006/math">
                    <m:sSub>
                      <m:sSubPr>
                        <m:ctrlPr>
                          <a:rPr lang="en-US" altLang="zh-TW" sz="2000" b="0" i="1" smtClean="0">
                            <a:solidFill>
                              <a:srgbClr val="FF0000"/>
                            </a:solidFill>
                            <a:latin typeface="Cambria Math" panose="02040503050406030204" pitchFamily="18" charset="0"/>
                          </a:rPr>
                        </m:ctrlPr>
                      </m:sSubPr>
                      <m:e>
                        <m:r>
                          <a:rPr lang="en-US" altLang="zh-TW" sz="2000" b="1" i="1" smtClean="0">
                            <a:solidFill>
                              <a:srgbClr val="FF0000"/>
                            </a:solidFill>
                            <a:latin typeface="Cambria Math" panose="02040503050406030204" pitchFamily="18" charset="0"/>
                          </a:rPr>
                          <m:t>𝒙</m:t>
                        </m:r>
                      </m:e>
                      <m:sub>
                        <m:r>
                          <a:rPr lang="en-US" altLang="zh-TW" sz="2000" b="0" i="1" smtClean="0">
                            <a:solidFill>
                              <a:srgbClr val="FF0000"/>
                            </a:solidFill>
                            <a:latin typeface="Cambria Math" panose="02040503050406030204" pitchFamily="18" charset="0"/>
                          </a:rPr>
                          <m:t>𝑛</m:t>
                        </m:r>
                      </m:sub>
                    </m:sSub>
                    <m:r>
                      <a:rPr lang="en-US" altLang="zh-TW" sz="2000" b="0" i="1" smtClean="0">
                        <a:solidFill>
                          <a:srgbClr val="FF0000"/>
                        </a:solidFill>
                        <a:latin typeface="Cambria Math" panose="02040503050406030204" pitchFamily="18" charset="0"/>
                      </a:rPr>
                      <m:t>=</m:t>
                    </m:r>
                    <m:sSup>
                      <m:sSupPr>
                        <m:ctrlPr>
                          <a:rPr lang="en-US" altLang="zh-TW" sz="2000" b="0" i="1" smtClean="0">
                            <a:solidFill>
                              <a:srgbClr val="FF0000"/>
                            </a:solidFill>
                            <a:latin typeface="Cambria Math" panose="02040503050406030204" pitchFamily="18" charset="0"/>
                          </a:rPr>
                        </m:ctrlPr>
                      </m:sSupPr>
                      <m:e>
                        <m:r>
                          <a:rPr lang="en-US" altLang="zh-TW" sz="2000" b="0" i="1" smtClean="0">
                            <a:solidFill>
                              <a:srgbClr val="FF0000"/>
                            </a:solidFill>
                            <a:latin typeface="Cambria Math" panose="02040503050406030204" pitchFamily="18" charset="0"/>
                          </a:rPr>
                          <m:t>𝐴</m:t>
                        </m:r>
                      </m:e>
                      <m:sup>
                        <m:r>
                          <a:rPr lang="en-US" altLang="zh-TW" sz="2000" b="0" i="1" smtClean="0">
                            <a:solidFill>
                              <a:srgbClr val="FF0000"/>
                            </a:solidFill>
                            <a:latin typeface="Cambria Math" panose="02040503050406030204" pitchFamily="18" charset="0"/>
                          </a:rPr>
                          <m:t>𝑛</m:t>
                        </m:r>
                      </m:sup>
                    </m:sSup>
                    <m:sSub>
                      <m:sSubPr>
                        <m:ctrlPr>
                          <a:rPr lang="en-US" altLang="zh-TW" sz="2000" b="0" i="1" smtClean="0">
                            <a:solidFill>
                              <a:srgbClr val="FF0000"/>
                            </a:solidFill>
                            <a:latin typeface="Cambria Math" panose="02040503050406030204" pitchFamily="18" charset="0"/>
                          </a:rPr>
                        </m:ctrlPr>
                      </m:sSubPr>
                      <m:e>
                        <m:r>
                          <a:rPr lang="en-US" altLang="zh-TW" sz="2000" b="0" i="1" smtClean="0">
                            <a:solidFill>
                              <a:srgbClr val="FF0000"/>
                            </a:solidFill>
                            <a:latin typeface="Cambria Math" panose="02040503050406030204" pitchFamily="18" charset="0"/>
                          </a:rPr>
                          <m:t>𝑥</m:t>
                        </m:r>
                      </m:e>
                      <m:sub>
                        <m:r>
                          <a:rPr lang="en-US" altLang="zh-TW" sz="2000" b="0" i="1" smtClean="0">
                            <a:solidFill>
                              <a:srgbClr val="FF0000"/>
                            </a:solidFill>
                            <a:latin typeface="Cambria Math" panose="02040503050406030204" pitchFamily="18" charset="0"/>
                          </a:rPr>
                          <m:t>0</m:t>
                        </m:r>
                      </m:sub>
                    </m:sSub>
                    <m:r>
                      <a:rPr lang="en-US" altLang="zh-TW" sz="2000" b="0" i="1" smtClean="0">
                        <a:solidFill>
                          <a:srgbClr val="FF0000"/>
                        </a:solidFill>
                        <a:latin typeface="Cambria Math" panose="02040503050406030204" pitchFamily="18" charset="0"/>
                      </a:rPr>
                      <m:t>=</m:t>
                    </m:r>
                  </m:oMath>
                </a14:m>
                <a:r>
                  <a:rPr lang="en-US" altLang="zh-TW" sz="2000" dirty="0" smtClean="0">
                    <a:solidFill>
                      <a:srgbClr val="FF0000"/>
                    </a:solidFill>
                  </a:rPr>
                  <a:t>??</a:t>
                </a:r>
                <a:endParaRPr lang="zh-TW" altLang="en-US" sz="2000"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88088" y="5661248"/>
                <a:ext cx="3430939" cy="400110"/>
              </a:xfrm>
              <a:prstGeom prst="rect">
                <a:avLst/>
              </a:prstGeom>
              <a:blipFill>
                <a:blip r:embed="rId7"/>
                <a:stretch>
                  <a:fillRect l="-1954" t="-10769" r="-710" b="-26154"/>
                </a:stretch>
              </a:blipFill>
            </p:spPr>
            <p:txBody>
              <a:bodyPr/>
              <a:lstStyle/>
              <a:p>
                <a:r>
                  <a:rPr lang="zh-TW" altLang="en-US">
                    <a:noFill/>
                  </a:rPr>
                  <a:t> </a:t>
                </a:r>
              </a:p>
            </p:txBody>
          </p:sp>
        </mc:Fallback>
      </mc:AlternateContent>
      <p:grpSp>
        <p:nvGrpSpPr>
          <p:cNvPr id="18" name="Group 17"/>
          <p:cNvGrpSpPr/>
          <p:nvPr/>
        </p:nvGrpSpPr>
        <p:grpSpPr>
          <a:xfrm>
            <a:off x="7824192" y="1268760"/>
            <a:ext cx="1990879" cy="2836168"/>
            <a:chOff x="7824192" y="1268760"/>
            <a:chExt cx="1990879" cy="2836168"/>
          </a:xfrm>
        </p:grpSpPr>
        <p:grpSp>
          <p:nvGrpSpPr>
            <p:cNvPr id="6" name="Group 5"/>
            <p:cNvGrpSpPr/>
            <p:nvPr/>
          </p:nvGrpSpPr>
          <p:grpSpPr>
            <a:xfrm>
              <a:off x="7896200" y="1556792"/>
              <a:ext cx="1918871" cy="2548136"/>
              <a:chOff x="9696400" y="260648"/>
              <a:chExt cx="1918871" cy="2548136"/>
            </a:xfrm>
          </p:grpSpPr>
          <p:pic>
            <p:nvPicPr>
              <p:cNvPr id="4" name="Picture 3"/>
              <p:cNvPicPr>
                <a:picLocks noChangeAspect="1"/>
              </p:cNvPicPr>
              <p:nvPr/>
            </p:nvPicPr>
            <p:blipFill>
              <a:blip r:embed="rId8"/>
              <a:stretch>
                <a:fillRect/>
              </a:stretch>
            </p:blipFill>
            <p:spPr>
              <a:xfrm>
                <a:off x="9696400" y="260648"/>
                <a:ext cx="1918871" cy="2548136"/>
              </a:xfrm>
              <a:prstGeom prst="rect">
                <a:avLst/>
              </a:prstGeom>
            </p:spPr>
          </p:pic>
          <p:sp>
            <p:nvSpPr>
              <p:cNvPr id="5" name="TextBox 4"/>
              <p:cNvSpPr txBox="1"/>
              <p:nvPr/>
            </p:nvSpPr>
            <p:spPr>
              <a:xfrm>
                <a:off x="9840416" y="404664"/>
                <a:ext cx="933269" cy="369332"/>
              </a:xfrm>
              <a:prstGeom prst="rect">
                <a:avLst/>
              </a:prstGeom>
              <a:noFill/>
            </p:spPr>
            <p:txBody>
              <a:bodyPr wrap="none" rtlCol="0">
                <a:spAutoFit/>
              </a:bodyPr>
              <a:lstStyle/>
              <a:p>
                <a:r>
                  <a:rPr lang="en-US" altLang="zh-TW" dirty="0" smtClean="0">
                    <a:solidFill>
                      <a:srgbClr val="FF0000"/>
                    </a:solidFill>
                  </a:rPr>
                  <a:t>Sec 1.4</a:t>
                </a:r>
                <a:endParaRPr lang="zh-TW" altLang="en-US" dirty="0">
                  <a:solidFill>
                    <a:srgbClr val="FF0000"/>
                  </a:solidFill>
                </a:endParaRPr>
              </a:p>
            </p:txBody>
          </p:sp>
        </p:grpSp>
        <p:sp>
          <p:nvSpPr>
            <p:cNvPr id="17" name="TextBox 16"/>
            <p:cNvSpPr txBox="1"/>
            <p:nvPr/>
          </p:nvSpPr>
          <p:spPr>
            <a:xfrm>
              <a:off x="7824192" y="1268760"/>
              <a:ext cx="606513" cy="369332"/>
            </a:xfrm>
            <a:prstGeom prst="rect">
              <a:avLst/>
            </a:prstGeom>
            <a:noFill/>
          </p:spPr>
          <p:txBody>
            <a:bodyPr wrap="none" rtlCol="0">
              <a:spAutoFit/>
            </a:bodyPr>
            <a:lstStyle/>
            <a:p>
              <a:r>
                <a:rPr lang="en-US" altLang="zh-TW" dirty="0" smtClean="0"/>
                <a:t>Ref:</a:t>
              </a:r>
              <a:endParaRPr lang="zh-TW" altLang="en-US" dirty="0"/>
            </a:p>
          </p:txBody>
        </p:sp>
      </p:grpSp>
      <mc:AlternateContent xmlns:mc="http://schemas.openxmlformats.org/markup-compatibility/2006" xmlns:a14="http://schemas.microsoft.com/office/drawing/2010/main">
        <mc:Choice Requires="a14">
          <p:sp>
            <p:nvSpPr>
              <p:cNvPr id="19" name="TextBox 18"/>
              <p:cNvSpPr txBox="1"/>
              <p:nvPr/>
            </p:nvSpPr>
            <p:spPr>
              <a:xfrm>
                <a:off x="6888088" y="4365104"/>
                <a:ext cx="1781642" cy="608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1" i="1" smtClean="0">
                          <a:solidFill>
                            <a:srgbClr val="0000FF"/>
                          </a:solidFill>
                          <a:latin typeface="Cambria Math" panose="02040503050406030204" pitchFamily="18" charset="0"/>
                        </a:rPr>
                        <m:t>𝒙</m:t>
                      </m:r>
                      <m:r>
                        <a:rPr lang="en-US" altLang="zh-TW" b="0" i="1" smtClean="0">
                          <a:solidFill>
                            <a:srgbClr val="0000FF"/>
                          </a:solidFill>
                          <a:latin typeface="Cambria Math" panose="02040503050406030204" pitchFamily="18" charset="0"/>
                        </a:rPr>
                        <m:t>=</m:t>
                      </m:r>
                      <m:d>
                        <m:dPr>
                          <m:ctrlPr>
                            <a:rPr lang="en-US" altLang="zh-TW" b="0" i="1" smtClean="0">
                              <a:solidFill>
                                <a:srgbClr val="0000FF"/>
                              </a:solidFill>
                              <a:latin typeface="Cambria Math" panose="02040503050406030204" pitchFamily="18" charset="0"/>
                            </a:rPr>
                          </m:ctrlPr>
                        </m:dPr>
                        <m:e>
                          <m:m>
                            <m:mPr>
                              <m:mcs>
                                <m:mc>
                                  <m:mcPr>
                                    <m:count m:val="1"/>
                                    <m:mcJc m:val="center"/>
                                  </m:mcPr>
                                </m:mc>
                              </m:mcs>
                              <m:ctrlPr>
                                <a:rPr lang="en-US" altLang="zh-TW" b="0" i="1" smtClean="0">
                                  <a:solidFill>
                                    <a:srgbClr val="0000FF"/>
                                  </a:solidFill>
                                  <a:latin typeface="Cambria Math" panose="02040503050406030204" pitchFamily="18" charset="0"/>
                                </a:rPr>
                              </m:ctrlPr>
                            </m:mPr>
                            <m:mr>
                              <m:e>
                                <m:r>
                                  <m:rPr>
                                    <m:sty m:val="p"/>
                                    <m:brk m:alnAt="7"/>
                                  </m:rPr>
                                  <a:rPr lang="en-US" altLang="zh-TW" b="0" i="0" smtClean="0">
                                    <a:solidFill>
                                      <a:srgbClr val="0000FF"/>
                                    </a:solidFill>
                                    <a:latin typeface="Cambria Math" panose="02040503050406030204" pitchFamily="18" charset="0"/>
                                  </a:rPr>
                                  <m:t>m</m:t>
                                </m:r>
                                <m:r>
                                  <m:rPr>
                                    <m:sty m:val="p"/>
                                  </m:rPr>
                                  <a:rPr lang="en-US" altLang="zh-TW" b="0" i="0" smtClean="0">
                                    <a:solidFill>
                                      <a:srgbClr val="0000FF"/>
                                    </a:solidFill>
                                    <a:latin typeface="Cambria Math" panose="02040503050406030204" pitchFamily="18" charset="0"/>
                                  </a:rPr>
                                  <m:t>arried</m:t>
                                </m:r>
                              </m:e>
                            </m:mr>
                            <m:mr>
                              <m:e>
                                <m:r>
                                  <m:rPr>
                                    <m:sty m:val="p"/>
                                  </m:rPr>
                                  <a:rPr lang="en-US" altLang="zh-TW" b="0" i="0" smtClean="0">
                                    <a:solidFill>
                                      <a:srgbClr val="0000FF"/>
                                    </a:solidFill>
                                    <a:latin typeface="Cambria Math" panose="02040503050406030204" pitchFamily="18" charset="0"/>
                                  </a:rPr>
                                  <m:t>single</m:t>
                                </m:r>
                              </m:e>
                            </m:mr>
                          </m:m>
                        </m:e>
                      </m:d>
                    </m:oMath>
                  </m:oMathPara>
                </a14:m>
                <a:endParaRPr lang="zh-TW" altLang="en-US" dirty="0">
                  <a:solidFill>
                    <a:srgbClr val="0000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888088" y="4365104"/>
                <a:ext cx="1781642" cy="608372"/>
              </a:xfrm>
              <a:prstGeom prst="rect">
                <a:avLst/>
              </a:prstGeom>
              <a:blipFill>
                <a:blip r:embed="rId9"/>
                <a:stretch>
                  <a:fillRect/>
                </a:stretch>
              </a:blipFill>
            </p:spPr>
            <p:txBody>
              <a:bodyPr/>
              <a:lstStyle/>
              <a:p>
                <a:r>
                  <a:rPr lang="zh-TW" altLang="en-US">
                    <a:noFill/>
                  </a:rPr>
                  <a:t> </a:t>
                </a:r>
              </a:p>
            </p:txBody>
          </p:sp>
        </mc:Fallback>
      </mc:AlternateContent>
      <p:sp>
        <p:nvSpPr>
          <p:cNvPr id="20" name="TextBox 19"/>
          <p:cNvSpPr txBox="1"/>
          <p:nvPr/>
        </p:nvSpPr>
        <p:spPr>
          <a:xfrm>
            <a:off x="6023992" y="6604084"/>
            <a:ext cx="6221575" cy="253916"/>
          </a:xfrm>
          <a:prstGeom prst="rect">
            <a:avLst/>
          </a:prstGeom>
          <a:noFill/>
        </p:spPr>
        <p:txBody>
          <a:bodyPr wrap="none" rtlCol="0">
            <a:spAutoFit/>
          </a:bodyPr>
          <a:lstStyle/>
          <a:p>
            <a:r>
              <a:rPr lang="en-US" altLang="zh-TW" sz="1050" dirty="0">
                <a:solidFill>
                  <a:srgbClr val="0099CC"/>
                </a:solidFill>
              </a:rPr>
              <a:t>C:\Users\sjche\Desktop\Work place\teaching\computational physics\linear algebra\marital status.py</a:t>
            </a:r>
            <a:endParaRPr lang="zh-TW" altLang="en-US" sz="1050" dirty="0">
              <a:solidFill>
                <a:srgbClr val="0099CC"/>
              </a:solidFill>
            </a:endParaRPr>
          </a:p>
        </p:txBody>
      </p:sp>
    </p:spTree>
    <p:extLst>
      <p:ext uri="{BB962C8B-B14F-4D97-AF65-F5344CB8AC3E}">
        <p14:creationId xmlns:p14="http://schemas.microsoft.com/office/powerpoint/2010/main" val="1357254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Numpy</a:t>
            </a:r>
            <a:r>
              <a:rPr lang="en-US" altLang="zh-TW" dirty="0" smtClean="0"/>
              <a:t>: matrix power</a:t>
            </a:r>
            <a:endParaRPr lang="zh-TW" altLang="en-US" dirty="0"/>
          </a:p>
        </p:txBody>
      </p:sp>
      <p:pic>
        <p:nvPicPr>
          <p:cNvPr id="3" name="Picture 2"/>
          <p:cNvPicPr>
            <a:picLocks noChangeAspect="1"/>
          </p:cNvPicPr>
          <p:nvPr/>
        </p:nvPicPr>
        <p:blipFill>
          <a:blip r:embed="rId2"/>
          <a:stretch>
            <a:fillRect/>
          </a:stretch>
        </p:blipFill>
        <p:spPr>
          <a:xfrm>
            <a:off x="767408" y="2204864"/>
            <a:ext cx="4154984" cy="3144800"/>
          </a:xfrm>
          <a:prstGeom prst="rect">
            <a:avLst/>
          </a:prstGeom>
        </p:spPr>
      </p:pic>
      <p:pic>
        <p:nvPicPr>
          <p:cNvPr id="4" name="Picture 3"/>
          <p:cNvPicPr>
            <a:picLocks noChangeAspect="1"/>
          </p:cNvPicPr>
          <p:nvPr/>
        </p:nvPicPr>
        <p:blipFill>
          <a:blip r:embed="rId3"/>
          <a:stretch>
            <a:fillRect/>
          </a:stretch>
        </p:blipFill>
        <p:spPr>
          <a:xfrm>
            <a:off x="6960096" y="2060848"/>
            <a:ext cx="4421735" cy="3538520"/>
          </a:xfrm>
          <a:prstGeom prst="rect">
            <a:avLst/>
          </a:prstGeom>
        </p:spPr>
      </p:pic>
      <p:sp>
        <p:nvSpPr>
          <p:cNvPr id="5" name="TextBox 4"/>
          <p:cNvSpPr txBox="1"/>
          <p:nvPr/>
        </p:nvSpPr>
        <p:spPr>
          <a:xfrm>
            <a:off x="4799856" y="5805264"/>
            <a:ext cx="6694461" cy="246221"/>
          </a:xfrm>
          <a:prstGeom prst="rect">
            <a:avLst/>
          </a:prstGeom>
          <a:noFill/>
        </p:spPr>
        <p:txBody>
          <a:bodyPr wrap="none" rtlCol="0">
            <a:spAutoFit/>
          </a:bodyPr>
          <a:lstStyle/>
          <a:p>
            <a:r>
              <a:rPr lang="en-US" altLang="zh-TW" sz="1000" dirty="0"/>
              <a:t>C:\Users\sjche\Desktop\Work place\teaching\computational physics\Python\NumPy\matrix\matrix-pow_numpy.py</a:t>
            </a:r>
            <a:endParaRPr lang="zh-TW" altLang="en-US" sz="1000" dirty="0"/>
          </a:p>
        </p:txBody>
      </p:sp>
      <p:grpSp>
        <p:nvGrpSpPr>
          <p:cNvPr id="8" name="Group 7"/>
          <p:cNvGrpSpPr/>
          <p:nvPr/>
        </p:nvGrpSpPr>
        <p:grpSpPr>
          <a:xfrm>
            <a:off x="623392" y="3501008"/>
            <a:ext cx="8039397" cy="2425427"/>
            <a:chOff x="623392" y="3501008"/>
            <a:chExt cx="8039397" cy="2425427"/>
          </a:xfrm>
        </p:grpSpPr>
        <p:pic>
          <p:nvPicPr>
            <p:cNvPr id="6" name="Picture 5"/>
            <p:cNvPicPr>
              <a:picLocks noChangeAspect="1"/>
            </p:cNvPicPr>
            <p:nvPr/>
          </p:nvPicPr>
          <p:blipFill>
            <a:blip r:embed="rId4"/>
            <a:stretch>
              <a:fillRect/>
            </a:stretch>
          </p:blipFill>
          <p:spPr>
            <a:xfrm>
              <a:off x="623392" y="3501008"/>
              <a:ext cx="3114675" cy="371475"/>
            </a:xfrm>
            <a:prstGeom prst="rect">
              <a:avLst/>
            </a:prstGeom>
            <a:ln>
              <a:solidFill>
                <a:srgbClr val="FF0000"/>
              </a:solidFill>
            </a:ln>
          </p:spPr>
        </p:pic>
        <p:pic>
          <p:nvPicPr>
            <p:cNvPr id="7" name="Picture 6"/>
            <p:cNvPicPr>
              <a:picLocks noChangeAspect="1"/>
            </p:cNvPicPr>
            <p:nvPr/>
          </p:nvPicPr>
          <p:blipFill>
            <a:blip r:embed="rId5"/>
            <a:stretch>
              <a:fillRect/>
            </a:stretch>
          </p:blipFill>
          <p:spPr>
            <a:xfrm>
              <a:off x="6672064" y="4869160"/>
              <a:ext cx="1990725" cy="1057275"/>
            </a:xfrm>
            <a:prstGeom prst="rect">
              <a:avLst/>
            </a:prstGeom>
            <a:ln>
              <a:solidFill>
                <a:srgbClr val="FF0000"/>
              </a:solidFill>
            </a:ln>
          </p:spPr>
        </p:pic>
      </p:grpSp>
    </p:spTree>
    <p:extLst>
      <p:ext uri="{BB962C8B-B14F-4D97-AF65-F5344CB8AC3E}">
        <p14:creationId xmlns:p14="http://schemas.microsoft.com/office/powerpoint/2010/main" val="392677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Matrix power</a:t>
            </a:r>
            <a:endParaRPr lang="zh-TW" altLang="en-US" dirty="0"/>
          </a:p>
        </p:txBody>
      </p:sp>
      <p:sp>
        <p:nvSpPr>
          <p:cNvPr id="3" name="TextBox 2"/>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767408" y="1844824"/>
                <a:ext cx="4378186" cy="944618"/>
              </a:xfrm>
              <a:prstGeom prst="rect">
                <a:avLst/>
              </a:prstGeom>
              <a:noFill/>
            </p:spPr>
            <p:txBody>
              <a:bodyPr wrap="none" rtlCol="0">
                <a:spAutoFit/>
              </a:bodyPr>
              <a:lstStyle/>
              <a:p>
                <a:r>
                  <a:rPr lang="en-US" altLang="zh-TW" b="1" dirty="0">
                    <a:solidFill>
                      <a:srgbClr val="7030A0"/>
                    </a:solidFill>
                  </a:rPr>
                  <a:t>Exercise: </a:t>
                </a:r>
              </a:p>
              <a:p>
                <a:r>
                  <a:rPr lang="en-US" altLang="zh-TW" dirty="0" smtClean="0"/>
                  <a:t>Write a code to calculate </a:t>
                </a:r>
                <a14:m>
                  <m:oMath xmlns:m="http://schemas.openxmlformats.org/officeDocument/2006/math">
                    <m:sSup>
                      <m:sSupPr>
                        <m:ctrlPr>
                          <a:rPr lang="en-US" altLang="zh-TW" b="0" i="1" smtClean="0">
                            <a:latin typeface="Cambria Math" panose="02040503050406030204" pitchFamily="18" charset="0"/>
                          </a:rPr>
                        </m:ctrlPr>
                      </m:sSupPr>
                      <m:e>
                        <m:d>
                          <m:dPr>
                            <m:ctrlPr>
                              <a:rPr lang="en-US" altLang="zh-TW" i="1" smtClean="0">
                                <a:latin typeface="Cambria Math" panose="02040503050406030204" pitchFamily="18" charset="0"/>
                              </a:rPr>
                            </m:ctrlPr>
                          </m:dPr>
                          <m:e>
                            <m:m>
                              <m:mPr>
                                <m:mcs>
                                  <m:mc>
                                    <m:mcPr>
                                      <m:count m:val="2"/>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0</m:t>
                                  </m:r>
                                  <m:r>
                                    <a:rPr lang="en-US" altLang="zh-TW" b="0" i="1" smtClean="0">
                                      <a:latin typeface="Cambria Math" panose="02040503050406030204" pitchFamily="18" charset="0"/>
                                    </a:rPr>
                                    <m:t>.7</m:t>
                                  </m:r>
                                </m:e>
                                <m:e>
                                  <m:r>
                                    <a:rPr lang="en-US" altLang="zh-TW" b="0" i="1" smtClean="0">
                                      <a:latin typeface="Cambria Math" panose="02040503050406030204" pitchFamily="18" charset="0"/>
                                    </a:rPr>
                                    <m:t>0.2</m:t>
                                  </m:r>
                                </m:e>
                              </m:mr>
                              <m:mr>
                                <m:e>
                                  <m:r>
                                    <a:rPr lang="en-US" altLang="zh-TW" b="0" i="1" smtClean="0">
                                      <a:latin typeface="Cambria Math" panose="02040503050406030204" pitchFamily="18" charset="0"/>
                                    </a:rPr>
                                    <m:t>0.3</m:t>
                                  </m:r>
                                </m:e>
                                <m:e>
                                  <m:r>
                                    <a:rPr lang="en-US" altLang="zh-TW" b="0" i="1" smtClean="0">
                                      <a:latin typeface="Cambria Math" panose="02040503050406030204" pitchFamily="18" charset="0"/>
                                    </a:rPr>
                                    <m:t>0.8</m:t>
                                  </m:r>
                                </m:e>
                              </m:mr>
                            </m:m>
                          </m:e>
                        </m:d>
                      </m:e>
                      <m:sup>
                        <m:r>
                          <a:rPr lang="en-US" altLang="zh-TW" b="0" i="1" smtClean="0">
                            <a:latin typeface="Cambria Math" panose="02040503050406030204" pitchFamily="18" charset="0"/>
                          </a:rPr>
                          <m:t>3</m:t>
                        </m:r>
                      </m:sup>
                    </m:sSup>
                    <m:r>
                      <a:rPr lang="en-US" altLang="zh-TW" b="0" i="1" smtClean="0">
                        <a:latin typeface="Cambria Math" panose="02040503050406030204" pitchFamily="18" charset="0"/>
                      </a:rPr>
                      <m:t>=?</m:t>
                    </m:r>
                  </m:oMath>
                </a14:m>
                <a:endParaRPr lang="zh-TW"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67408" y="1844824"/>
                <a:ext cx="4378186" cy="944618"/>
              </a:xfrm>
              <a:prstGeom prst="rect">
                <a:avLst/>
              </a:prstGeom>
              <a:blipFill>
                <a:blip r:embed="rId2"/>
                <a:stretch>
                  <a:fillRect l="-1253" t="-45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7126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Transfer matrix: Example 1</a:t>
            </a:r>
            <a:endParaRPr lang="zh-TW" altLang="en-US" dirty="0"/>
          </a:p>
        </p:txBody>
      </p:sp>
      <p:pic>
        <p:nvPicPr>
          <p:cNvPr id="3" name="Picture 2"/>
          <p:cNvPicPr>
            <a:picLocks noChangeAspect="1"/>
          </p:cNvPicPr>
          <p:nvPr/>
        </p:nvPicPr>
        <p:blipFill>
          <a:blip r:embed="rId2"/>
          <a:stretch>
            <a:fillRect/>
          </a:stretch>
        </p:blipFill>
        <p:spPr>
          <a:xfrm>
            <a:off x="335360" y="1340768"/>
            <a:ext cx="7416824" cy="1715292"/>
          </a:xfrm>
          <a:prstGeom prst="rect">
            <a:avLst/>
          </a:prstGeom>
        </p:spPr>
      </p:pic>
      <p:grpSp>
        <p:nvGrpSpPr>
          <p:cNvPr id="6" name="Group 5"/>
          <p:cNvGrpSpPr/>
          <p:nvPr/>
        </p:nvGrpSpPr>
        <p:grpSpPr>
          <a:xfrm>
            <a:off x="9696400" y="260648"/>
            <a:ext cx="1918871" cy="2548136"/>
            <a:chOff x="9696400" y="260648"/>
            <a:chExt cx="1918871" cy="2548136"/>
          </a:xfrm>
        </p:grpSpPr>
        <p:pic>
          <p:nvPicPr>
            <p:cNvPr id="4" name="Picture 3"/>
            <p:cNvPicPr>
              <a:picLocks noChangeAspect="1"/>
            </p:cNvPicPr>
            <p:nvPr/>
          </p:nvPicPr>
          <p:blipFill>
            <a:blip r:embed="rId3"/>
            <a:stretch>
              <a:fillRect/>
            </a:stretch>
          </p:blipFill>
          <p:spPr>
            <a:xfrm>
              <a:off x="9696400" y="260648"/>
              <a:ext cx="1918871" cy="2548136"/>
            </a:xfrm>
            <a:prstGeom prst="rect">
              <a:avLst/>
            </a:prstGeom>
          </p:spPr>
        </p:pic>
        <p:sp>
          <p:nvSpPr>
            <p:cNvPr id="5" name="TextBox 4"/>
            <p:cNvSpPr txBox="1"/>
            <p:nvPr/>
          </p:nvSpPr>
          <p:spPr>
            <a:xfrm>
              <a:off x="9840416" y="404664"/>
              <a:ext cx="933269" cy="369332"/>
            </a:xfrm>
            <a:prstGeom prst="rect">
              <a:avLst/>
            </a:prstGeom>
            <a:noFill/>
          </p:spPr>
          <p:txBody>
            <a:bodyPr wrap="none" rtlCol="0">
              <a:spAutoFit/>
            </a:bodyPr>
            <a:lstStyle/>
            <a:p>
              <a:r>
                <a:rPr lang="en-US" altLang="zh-TW" dirty="0" smtClean="0">
                  <a:solidFill>
                    <a:srgbClr val="FF0000"/>
                  </a:solidFill>
                </a:rPr>
                <a:t>Sec 1.4</a:t>
              </a:r>
              <a:endParaRPr lang="zh-TW" altLang="en-US" dirty="0">
                <a:solidFill>
                  <a:srgbClr val="FF0000"/>
                </a:solidFill>
              </a:endParaRPr>
            </a:p>
          </p:txBody>
        </p:sp>
      </p:grpSp>
      <p:sp>
        <p:nvSpPr>
          <p:cNvPr id="15" name="TextBox 14"/>
          <p:cNvSpPr txBox="1"/>
          <p:nvPr/>
        </p:nvSpPr>
        <p:spPr>
          <a:xfrm>
            <a:off x="407368" y="3140968"/>
            <a:ext cx="7416824" cy="1015663"/>
          </a:xfrm>
          <a:prstGeom prst="rect">
            <a:avLst/>
          </a:prstGeom>
          <a:noFill/>
        </p:spPr>
        <p:txBody>
          <a:bodyPr wrap="square" rtlCol="0">
            <a:spAutoFit/>
          </a:bodyPr>
          <a:lstStyle/>
          <a:p>
            <a:r>
              <a:rPr lang="en-US" altLang="zh-TW" sz="2000" b="1" dirty="0" smtClean="0">
                <a:solidFill>
                  <a:srgbClr val="7030A0"/>
                </a:solidFill>
              </a:rPr>
              <a:t>Exercise: </a:t>
            </a:r>
          </a:p>
          <a:p>
            <a:r>
              <a:rPr lang="en-US" altLang="zh-TW" sz="2000" dirty="0" smtClean="0">
                <a:solidFill>
                  <a:srgbClr val="FF0000"/>
                </a:solidFill>
              </a:rPr>
              <a:t>Numerically calculate and plot out the number of married women changed with the years from 1st to 10-th years</a:t>
            </a:r>
            <a:endParaRPr lang="zh-TW" altLang="en-US" sz="2000" dirty="0">
              <a:solidFill>
                <a:srgbClr val="FF0000"/>
              </a:solidFill>
            </a:endParaRPr>
          </a:p>
        </p:txBody>
      </p:sp>
      <p:sp>
        <p:nvSpPr>
          <p:cNvPr id="9" name="TextBox 8"/>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p:sp>
        <p:nvSpPr>
          <p:cNvPr id="8" name="TextBox 7"/>
          <p:cNvSpPr txBox="1"/>
          <p:nvPr/>
        </p:nvSpPr>
        <p:spPr>
          <a:xfrm>
            <a:off x="479376" y="6453336"/>
            <a:ext cx="7043275" cy="276999"/>
          </a:xfrm>
          <a:prstGeom prst="rect">
            <a:avLst/>
          </a:prstGeom>
          <a:noFill/>
        </p:spPr>
        <p:txBody>
          <a:bodyPr wrap="none" rtlCol="0">
            <a:spAutoFit/>
          </a:bodyPr>
          <a:lstStyle/>
          <a:p>
            <a:r>
              <a:rPr lang="en-US" altLang="zh-TW" sz="1200" dirty="0">
                <a:solidFill>
                  <a:srgbClr val="0099CC"/>
                </a:solidFill>
              </a:rPr>
              <a:t>C:\Users\sjche\Desktop\Work place\teaching\computational physics\linear algebra\marital status.py</a:t>
            </a:r>
            <a:endParaRPr lang="zh-TW" altLang="en-US" sz="1200" dirty="0">
              <a:solidFill>
                <a:srgbClr val="0099CC"/>
              </a:solidFill>
            </a:endParaRPr>
          </a:p>
        </p:txBody>
      </p:sp>
      <p:pic>
        <p:nvPicPr>
          <p:cNvPr id="11" name="Picture 10"/>
          <p:cNvPicPr>
            <a:picLocks noChangeAspect="1"/>
          </p:cNvPicPr>
          <p:nvPr/>
        </p:nvPicPr>
        <p:blipFill>
          <a:blip r:embed="rId4"/>
          <a:stretch>
            <a:fillRect/>
          </a:stretch>
        </p:blipFill>
        <p:spPr>
          <a:xfrm>
            <a:off x="7464151" y="3429000"/>
            <a:ext cx="4455171" cy="3096344"/>
          </a:xfrm>
          <a:prstGeom prst="rect">
            <a:avLst/>
          </a:prstGeom>
        </p:spPr>
      </p:pic>
    </p:spTree>
    <p:extLst>
      <p:ext uri="{BB962C8B-B14F-4D97-AF65-F5344CB8AC3E}">
        <p14:creationId xmlns:p14="http://schemas.microsoft.com/office/powerpoint/2010/main" val="2461429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Linear systems</a:t>
            </a:r>
            <a:endParaRPr lang="zh-TW" altLang="en-US" dirty="0"/>
          </a:p>
        </p:txBody>
      </p:sp>
      <p:pic>
        <p:nvPicPr>
          <p:cNvPr id="3" name="Picture 2"/>
          <p:cNvPicPr>
            <a:picLocks noChangeAspect="1"/>
          </p:cNvPicPr>
          <p:nvPr/>
        </p:nvPicPr>
        <p:blipFill>
          <a:blip r:embed="rId2"/>
          <a:stretch>
            <a:fillRect/>
          </a:stretch>
        </p:blipFill>
        <p:spPr>
          <a:xfrm>
            <a:off x="911424" y="1916832"/>
            <a:ext cx="3781425" cy="2095500"/>
          </a:xfrm>
          <a:prstGeom prst="rect">
            <a:avLst/>
          </a:prstGeom>
        </p:spPr>
      </p:pic>
      <p:pic>
        <p:nvPicPr>
          <p:cNvPr id="5" name="Picture 4"/>
          <p:cNvPicPr>
            <a:picLocks noChangeAspect="1"/>
          </p:cNvPicPr>
          <p:nvPr/>
        </p:nvPicPr>
        <p:blipFill>
          <a:blip r:embed="rId3"/>
          <a:stretch>
            <a:fillRect/>
          </a:stretch>
        </p:blipFill>
        <p:spPr>
          <a:xfrm>
            <a:off x="6168008" y="2060848"/>
            <a:ext cx="4600575" cy="1743075"/>
          </a:xfrm>
          <a:prstGeom prst="rect">
            <a:avLst/>
          </a:prstGeom>
        </p:spPr>
      </p:pic>
      <p:pic>
        <p:nvPicPr>
          <p:cNvPr id="6" name="Picture 5"/>
          <p:cNvPicPr>
            <a:picLocks noChangeAspect="1"/>
          </p:cNvPicPr>
          <p:nvPr/>
        </p:nvPicPr>
        <p:blipFill>
          <a:blip r:embed="rId4"/>
          <a:stretch>
            <a:fillRect/>
          </a:stretch>
        </p:blipFill>
        <p:spPr>
          <a:xfrm>
            <a:off x="7104112" y="5085184"/>
            <a:ext cx="1532756" cy="667033"/>
          </a:xfrm>
          <a:prstGeom prst="rect">
            <a:avLst/>
          </a:prstGeom>
        </p:spPr>
      </p:pic>
      <p:sp>
        <p:nvSpPr>
          <p:cNvPr id="7" name="TextBox 6"/>
          <p:cNvSpPr txBox="1"/>
          <p:nvPr/>
        </p:nvSpPr>
        <p:spPr>
          <a:xfrm>
            <a:off x="5231904" y="2852936"/>
            <a:ext cx="468398" cy="369332"/>
          </a:xfrm>
          <a:prstGeom prst="rect">
            <a:avLst/>
          </a:prstGeom>
          <a:noFill/>
        </p:spPr>
        <p:txBody>
          <a:bodyPr wrap="none" rtlCol="0">
            <a:spAutoFit/>
          </a:bodyPr>
          <a:lstStyle/>
          <a:p>
            <a:r>
              <a:rPr lang="en-US" altLang="zh-TW" dirty="0" smtClean="0"/>
              <a:t>i.e.</a:t>
            </a:r>
            <a:endParaRPr lang="zh-TW" altLang="en-US" dirty="0"/>
          </a:p>
        </p:txBody>
      </p:sp>
      <p:sp>
        <p:nvSpPr>
          <p:cNvPr id="8" name="TextBox 7"/>
          <p:cNvSpPr txBox="1"/>
          <p:nvPr/>
        </p:nvSpPr>
        <p:spPr>
          <a:xfrm>
            <a:off x="5304491" y="5234034"/>
            <a:ext cx="2565999" cy="369332"/>
          </a:xfrm>
          <a:prstGeom prst="rect">
            <a:avLst/>
          </a:prstGeom>
          <a:noFill/>
        </p:spPr>
        <p:txBody>
          <a:bodyPr wrap="square" rtlCol="0">
            <a:spAutoFit/>
          </a:bodyPr>
          <a:lstStyle/>
          <a:p>
            <a:r>
              <a:rPr lang="en-US" altLang="zh-TW" dirty="0" smtClean="0"/>
              <a:t>or simply</a:t>
            </a:r>
            <a:endParaRPr lang="zh-TW" altLang="en-US" dirty="0"/>
          </a:p>
        </p:txBody>
      </p:sp>
    </p:spTree>
    <p:extLst>
      <p:ext uri="{BB962C8B-B14F-4D97-AF65-F5344CB8AC3E}">
        <p14:creationId xmlns:p14="http://schemas.microsoft.com/office/powerpoint/2010/main" val="388866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Vertical-cavity surface-emitting laser</a:t>
            </a:r>
            <a:br>
              <a:rPr lang="en-US" altLang="zh-TW" b="1" dirty="0"/>
            </a:br>
            <a:r>
              <a:rPr lang="en-US" altLang="zh-TW" b="1" dirty="0" smtClean="0"/>
              <a:t>(VCSEL)</a:t>
            </a:r>
            <a:endParaRPr lang="zh-TW" altLang="en-US" dirty="0"/>
          </a:p>
        </p:txBody>
      </p:sp>
      <p:sp>
        <p:nvSpPr>
          <p:cNvPr id="3" name="TextBox 2"/>
          <p:cNvSpPr txBox="1"/>
          <p:nvPr/>
        </p:nvSpPr>
        <p:spPr>
          <a:xfrm>
            <a:off x="24407" y="8566"/>
            <a:ext cx="1580882" cy="523220"/>
          </a:xfrm>
          <a:prstGeom prst="rect">
            <a:avLst/>
          </a:prstGeom>
          <a:solidFill>
            <a:srgbClr val="FFC000"/>
          </a:solidFill>
        </p:spPr>
        <p:txBody>
          <a:bodyPr wrap="none" rtlCol="0">
            <a:spAutoFit/>
          </a:bodyPr>
          <a:lstStyle/>
          <a:p>
            <a:r>
              <a:rPr lang="en-US" altLang="zh-TW" sz="2800" b="1" dirty="0" smtClean="0"/>
              <a:t>problem</a:t>
            </a:r>
            <a:endParaRPr lang="zh-TW" altLang="en-US" sz="2800" b="1" dirty="0"/>
          </a:p>
        </p:txBody>
      </p:sp>
      <p:pic>
        <p:nvPicPr>
          <p:cNvPr id="5" name="Picture 4"/>
          <p:cNvPicPr>
            <a:picLocks noChangeAspect="1"/>
          </p:cNvPicPr>
          <p:nvPr/>
        </p:nvPicPr>
        <p:blipFill>
          <a:blip r:embed="rId2"/>
          <a:stretch>
            <a:fillRect/>
          </a:stretch>
        </p:blipFill>
        <p:spPr>
          <a:xfrm>
            <a:off x="479376" y="1756907"/>
            <a:ext cx="5200578" cy="3528392"/>
          </a:xfrm>
          <a:prstGeom prst="rect">
            <a:avLst/>
          </a:prstGeom>
        </p:spPr>
      </p:pic>
      <p:sp>
        <p:nvSpPr>
          <p:cNvPr id="6" name="TextBox 5"/>
          <p:cNvSpPr txBox="1"/>
          <p:nvPr/>
        </p:nvSpPr>
        <p:spPr>
          <a:xfrm>
            <a:off x="5871287" y="1628800"/>
            <a:ext cx="4680520" cy="2031325"/>
          </a:xfrm>
          <a:prstGeom prst="rect">
            <a:avLst/>
          </a:prstGeom>
          <a:solidFill>
            <a:schemeClr val="bg1"/>
          </a:solidFill>
        </p:spPr>
        <p:txBody>
          <a:bodyPr wrap="square" rtlCol="0">
            <a:spAutoFit/>
          </a:bodyPr>
          <a:lstStyle/>
          <a:p>
            <a:pPr algn="just"/>
            <a:r>
              <a:rPr lang="en-US" altLang="zh-TW" sz="1400" dirty="0" smtClean="0"/>
              <a:t>Because VCSELs emit from the top surface of the chip, they can be tested </a:t>
            </a:r>
            <a:r>
              <a:rPr lang="en-US" altLang="zh-TW" sz="1400" i="1" dirty="0" smtClean="0"/>
              <a:t>on-wafer</a:t>
            </a:r>
            <a:r>
              <a:rPr lang="en-US" altLang="zh-TW" sz="1400" dirty="0" smtClean="0"/>
              <a:t>, </a:t>
            </a:r>
            <a:r>
              <a:rPr lang="en-US" altLang="zh-TW" sz="1400" dirty="0"/>
              <a:t>before they are cleaved into individual devices. This reduces the </a:t>
            </a:r>
            <a:r>
              <a:rPr lang="en-US" altLang="zh-TW" sz="1400" dirty="0" smtClean="0"/>
              <a:t>fabrication cost </a:t>
            </a:r>
            <a:r>
              <a:rPr lang="en-US" altLang="zh-TW" sz="1400" dirty="0"/>
              <a:t>of the devices. It also allows VCSELs to be built not only in one-dimensional, but also in two-dimensional </a:t>
            </a:r>
            <a:r>
              <a:rPr lang="en-US" altLang="zh-TW" sz="1400" i="1" dirty="0"/>
              <a:t>arrays</a:t>
            </a:r>
            <a:r>
              <a:rPr lang="en-US" altLang="zh-TW" sz="1400" dirty="0" smtClean="0"/>
              <a:t>.</a:t>
            </a:r>
          </a:p>
          <a:p>
            <a:pPr algn="just"/>
            <a:endParaRPr lang="en-US" altLang="zh-TW" sz="1400" dirty="0"/>
          </a:p>
          <a:p>
            <a:pPr algn="just"/>
            <a:r>
              <a:rPr lang="en-US" altLang="zh-TW" sz="1400" dirty="0" smtClean="0"/>
              <a:t>Ref: </a:t>
            </a:r>
            <a:r>
              <a:rPr lang="en-US" altLang="zh-TW" sz="1400" dirty="0">
                <a:hlinkClick r:id="rId3"/>
              </a:rPr>
              <a:t>https://en.m.wikipedia.org/wiki/Vertical-cavity_surface-emitting_laser</a:t>
            </a:r>
            <a:endParaRPr lang="zh-TW" altLang="en-US" sz="1400" dirty="0"/>
          </a:p>
        </p:txBody>
      </p:sp>
      <p:sp>
        <p:nvSpPr>
          <p:cNvPr id="7" name="TextBox 6"/>
          <p:cNvSpPr txBox="1"/>
          <p:nvPr/>
        </p:nvSpPr>
        <p:spPr>
          <a:xfrm>
            <a:off x="5898739" y="3933056"/>
            <a:ext cx="3813865" cy="369332"/>
          </a:xfrm>
          <a:prstGeom prst="rect">
            <a:avLst/>
          </a:prstGeom>
          <a:noFill/>
        </p:spPr>
        <p:txBody>
          <a:bodyPr wrap="none" rtlCol="0">
            <a:spAutoFit/>
          </a:bodyPr>
          <a:lstStyle/>
          <a:p>
            <a:r>
              <a:rPr lang="en-US" altLang="zh-TW" b="1" dirty="0"/>
              <a:t>distributed Bragg reflector</a:t>
            </a:r>
            <a:r>
              <a:rPr lang="en-US" altLang="zh-TW" dirty="0"/>
              <a:t> (</a:t>
            </a:r>
            <a:r>
              <a:rPr lang="en-US" altLang="zh-TW" b="1" dirty="0"/>
              <a:t>DBR</a:t>
            </a:r>
            <a:r>
              <a:rPr lang="en-US" altLang="zh-TW" dirty="0"/>
              <a:t>)</a:t>
            </a:r>
            <a:endParaRPr lang="zh-TW" altLang="en-US" dirty="0"/>
          </a:p>
        </p:txBody>
      </p:sp>
      <p:pic>
        <p:nvPicPr>
          <p:cNvPr id="8" name="Picture 7"/>
          <p:cNvPicPr>
            <a:picLocks noChangeAspect="1"/>
          </p:cNvPicPr>
          <p:nvPr/>
        </p:nvPicPr>
        <p:blipFill>
          <a:blip r:embed="rId4"/>
          <a:stretch>
            <a:fillRect/>
          </a:stretch>
        </p:blipFill>
        <p:spPr>
          <a:xfrm>
            <a:off x="6168008" y="4365104"/>
            <a:ext cx="2895997" cy="2350868"/>
          </a:xfrm>
          <a:prstGeom prst="rect">
            <a:avLst/>
          </a:prstGeom>
        </p:spPr>
      </p:pic>
    </p:spTree>
    <p:extLst>
      <p:ext uri="{BB962C8B-B14F-4D97-AF65-F5344CB8AC3E}">
        <p14:creationId xmlns:p14="http://schemas.microsoft.com/office/powerpoint/2010/main" val="355280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Single dielectric interface: the boundary conditions</a:t>
            </a:r>
            <a:endParaRPr lang="zh-TW" altLang="en-US" dirty="0"/>
          </a:p>
        </p:txBody>
      </p:sp>
      <p:pic>
        <p:nvPicPr>
          <p:cNvPr id="5" name="Picture 4"/>
          <p:cNvPicPr>
            <a:picLocks noChangeAspect="1"/>
          </p:cNvPicPr>
          <p:nvPr/>
        </p:nvPicPr>
        <p:blipFill>
          <a:blip r:embed="rId3"/>
          <a:stretch>
            <a:fillRect/>
          </a:stretch>
        </p:blipFill>
        <p:spPr>
          <a:xfrm>
            <a:off x="839416" y="3284984"/>
            <a:ext cx="3005008" cy="2478583"/>
          </a:xfrm>
          <a:prstGeom prst="rect">
            <a:avLst/>
          </a:prstGeom>
          <a:ln>
            <a:solidFill>
              <a:schemeClr val="tx1"/>
            </a:solidFill>
          </a:ln>
        </p:spPr>
      </p:pic>
      <p:sp>
        <p:nvSpPr>
          <p:cNvPr id="6" name="TextBox 5"/>
          <p:cNvSpPr txBox="1"/>
          <p:nvPr/>
        </p:nvSpPr>
        <p:spPr>
          <a:xfrm>
            <a:off x="767408" y="2276872"/>
            <a:ext cx="7867859" cy="646331"/>
          </a:xfrm>
          <a:prstGeom prst="rect">
            <a:avLst/>
          </a:prstGeom>
          <a:noFill/>
        </p:spPr>
        <p:txBody>
          <a:bodyPr wrap="none" rtlCol="0">
            <a:spAutoFit/>
          </a:bodyPr>
          <a:lstStyle/>
          <a:p>
            <a:r>
              <a:rPr lang="en-US" altLang="zh-TW" dirty="0" smtClean="0"/>
              <a:t>According the Maxwell’s </a:t>
            </a:r>
            <a:r>
              <a:rPr lang="en-US" altLang="zh-TW" dirty="0" err="1" smtClean="0"/>
              <a:t>eqs</a:t>
            </a:r>
            <a:r>
              <a:rPr lang="en-US" altLang="zh-TW" dirty="0" smtClean="0"/>
              <a:t>, </a:t>
            </a:r>
          </a:p>
          <a:p>
            <a:r>
              <a:rPr lang="en-US" altLang="zh-TW" dirty="0" smtClean="0"/>
              <a:t>the boundary conditions of E &amp; B at a charge- and current-free interface: </a:t>
            </a:r>
            <a:endParaRPr lang="zh-TW" altLang="en-US" dirty="0"/>
          </a:p>
        </p:txBody>
      </p:sp>
      <p:sp>
        <p:nvSpPr>
          <p:cNvPr id="16" name="TextBox 15"/>
          <p:cNvSpPr txBox="1"/>
          <p:nvPr/>
        </p:nvSpPr>
        <p:spPr>
          <a:xfrm>
            <a:off x="9048328" y="2708920"/>
            <a:ext cx="184731" cy="369332"/>
          </a:xfrm>
          <a:prstGeom prst="rect">
            <a:avLst/>
          </a:prstGeom>
          <a:noFill/>
        </p:spPr>
        <p:txBody>
          <a:bodyPr wrap="none" rtlCol="0">
            <a:spAutoFit/>
          </a:bodyPr>
          <a:lstStyle/>
          <a:p>
            <a:endParaRPr lang="zh-TW" altLang="en-US" dirty="0"/>
          </a:p>
        </p:txBody>
      </p:sp>
      <p:pic>
        <p:nvPicPr>
          <p:cNvPr id="45" name="Picture 44"/>
          <p:cNvPicPr>
            <a:picLocks noChangeAspect="1"/>
          </p:cNvPicPr>
          <p:nvPr/>
        </p:nvPicPr>
        <p:blipFill>
          <a:blip r:embed="rId4"/>
          <a:stretch>
            <a:fillRect/>
          </a:stretch>
        </p:blipFill>
        <p:spPr>
          <a:xfrm>
            <a:off x="767408" y="6165304"/>
            <a:ext cx="9065221" cy="263491"/>
          </a:xfrm>
          <a:prstGeom prst="rect">
            <a:avLst/>
          </a:prstGeom>
        </p:spPr>
      </p:pic>
      <p:grpSp>
        <p:nvGrpSpPr>
          <p:cNvPr id="48" name="Group 47"/>
          <p:cNvGrpSpPr/>
          <p:nvPr/>
        </p:nvGrpSpPr>
        <p:grpSpPr>
          <a:xfrm>
            <a:off x="4655840" y="3140968"/>
            <a:ext cx="3312368" cy="2736304"/>
            <a:chOff x="4655840" y="3140968"/>
            <a:chExt cx="3312368" cy="2736304"/>
          </a:xfrm>
        </p:grpSpPr>
        <p:sp>
          <p:nvSpPr>
            <p:cNvPr id="7" name="Rectangle 6"/>
            <p:cNvSpPr/>
            <p:nvPr/>
          </p:nvSpPr>
          <p:spPr>
            <a:xfrm>
              <a:off x="6312024" y="3212976"/>
              <a:ext cx="1656184" cy="25202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Rectangle 7"/>
            <p:cNvSpPr/>
            <p:nvPr/>
          </p:nvSpPr>
          <p:spPr>
            <a:xfrm>
              <a:off x="4655840" y="3212976"/>
              <a:ext cx="1656184" cy="25202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TextBox 8"/>
            <p:cNvSpPr txBox="1"/>
            <p:nvPr/>
          </p:nvSpPr>
          <p:spPr>
            <a:xfrm>
              <a:off x="5375920" y="3140968"/>
              <a:ext cx="306494" cy="369332"/>
            </a:xfrm>
            <a:prstGeom prst="rect">
              <a:avLst/>
            </a:prstGeom>
            <a:noFill/>
          </p:spPr>
          <p:txBody>
            <a:bodyPr wrap="none" rtlCol="0">
              <a:spAutoFit/>
            </a:bodyPr>
            <a:lstStyle/>
            <a:p>
              <a:r>
                <a:rPr lang="en-US" altLang="zh-TW" dirty="0" smtClean="0"/>
                <a:t>1</a:t>
              </a:r>
              <a:endParaRPr lang="zh-TW" altLang="en-US" dirty="0"/>
            </a:p>
          </p:txBody>
        </p:sp>
        <p:sp>
          <p:nvSpPr>
            <p:cNvPr id="10" name="TextBox 9"/>
            <p:cNvSpPr txBox="1"/>
            <p:nvPr/>
          </p:nvSpPr>
          <p:spPr>
            <a:xfrm>
              <a:off x="7104112" y="3140968"/>
              <a:ext cx="306494" cy="369332"/>
            </a:xfrm>
            <a:prstGeom prst="rect">
              <a:avLst/>
            </a:prstGeom>
            <a:noFill/>
          </p:spPr>
          <p:txBody>
            <a:bodyPr wrap="none" rtlCol="0">
              <a:spAutoFit/>
            </a:bodyPr>
            <a:lstStyle/>
            <a:p>
              <a:r>
                <a:rPr lang="en-US" altLang="zh-TW" dirty="0" smtClean="0"/>
                <a:t>2</a:t>
              </a:r>
              <a:endParaRPr lang="zh-TW" altLang="en-US" dirty="0"/>
            </a:p>
          </p:txBody>
        </p:sp>
        <p:grpSp>
          <p:nvGrpSpPr>
            <p:cNvPr id="44" name="Group 43"/>
            <p:cNvGrpSpPr/>
            <p:nvPr/>
          </p:nvGrpSpPr>
          <p:grpSpPr>
            <a:xfrm>
              <a:off x="5303912" y="3717032"/>
              <a:ext cx="2124174" cy="1874257"/>
              <a:chOff x="5303912" y="3717032"/>
              <a:chExt cx="2124174" cy="1874257"/>
            </a:xfrm>
          </p:grpSpPr>
          <p:graphicFrame>
            <p:nvGraphicFramePr>
              <p:cNvPr id="17" name="Object 16"/>
              <p:cNvGraphicFramePr>
                <a:graphicFrameLocks noChangeAspect="1"/>
              </p:cNvGraphicFramePr>
              <p:nvPr>
                <p:extLst>
                  <p:ext uri="{D42A27DB-BD31-4B8C-83A1-F6EECF244321}">
                    <p14:modId xmlns:p14="http://schemas.microsoft.com/office/powerpoint/2010/main" val="387786082"/>
                  </p:ext>
                </p:extLst>
              </p:nvPr>
            </p:nvGraphicFramePr>
            <p:xfrm>
              <a:off x="5951984" y="5229200"/>
              <a:ext cx="323974" cy="362089"/>
            </p:xfrm>
            <a:graphic>
              <a:graphicData uri="http://schemas.openxmlformats.org/presentationml/2006/ole">
                <mc:AlternateContent xmlns:mc="http://schemas.openxmlformats.org/markup-compatibility/2006">
                  <mc:Choice xmlns:v="urn:schemas-microsoft-com:vml" Requires="v">
                    <p:oleObj spid="_x0000_s9111" name="Equation" r:id="rId5" imgW="215640" imgH="241200" progId="Equation.DSMT4">
                      <p:embed/>
                    </p:oleObj>
                  </mc:Choice>
                  <mc:Fallback>
                    <p:oleObj name="Equation" r:id="rId5" imgW="215640" imgH="241200" progId="Equation.DSMT4">
                      <p:embed/>
                      <p:pic>
                        <p:nvPicPr>
                          <p:cNvPr id="0" name=""/>
                          <p:cNvPicPr/>
                          <p:nvPr/>
                        </p:nvPicPr>
                        <p:blipFill>
                          <a:blip r:embed="rId6"/>
                          <a:stretch>
                            <a:fillRect/>
                          </a:stretch>
                        </p:blipFill>
                        <p:spPr>
                          <a:xfrm>
                            <a:off x="5951984" y="5229200"/>
                            <a:ext cx="323974" cy="362089"/>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908936431"/>
                  </p:ext>
                </p:extLst>
              </p:nvPr>
            </p:nvGraphicFramePr>
            <p:xfrm>
              <a:off x="5306194" y="4723234"/>
              <a:ext cx="285750" cy="361950"/>
            </p:xfrm>
            <a:graphic>
              <a:graphicData uri="http://schemas.openxmlformats.org/presentationml/2006/ole">
                <mc:AlternateContent xmlns:mc="http://schemas.openxmlformats.org/markup-compatibility/2006">
                  <mc:Choice xmlns:v="urn:schemas-microsoft-com:vml" Requires="v">
                    <p:oleObj spid="_x0000_s9112" name="Equation" r:id="rId7" imgW="190440" imgH="241200" progId="Equation.DSMT4">
                      <p:embed/>
                    </p:oleObj>
                  </mc:Choice>
                  <mc:Fallback>
                    <p:oleObj name="Equation" r:id="rId7" imgW="190440" imgH="241200" progId="Equation.DSMT4">
                      <p:embed/>
                      <p:pic>
                        <p:nvPicPr>
                          <p:cNvPr id="17" name="Object 16"/>
                          <p:cNvPicPr/>
                          <p:nvPr/>
                        </p:nvPicPr>
                        <p:blipFill>
                          <a:blip r:embed="rId8"/>
                          <a:stretch>
                            <a:fillRect/>
                          </a:stretch>
                        </p:blipFill>
                        <p:spPr>
                          <a:xfrm>
                            <a:off x="5306194" y="4723234"/>
                            <a:ext cx="285750" cy="361950"/>
                          </a:xfrm>
                          <a:prstGeom prst="rect">
                            <a:avLst/>
                          </a:prstGeom>
                        </p:spPr>
                      </p:pic>
                    </p:oleObj>
                  </mc:Fallback>
                </mc:AlternateContent>
              </a:graphicData>
            </a:graphic>
          </p:graphicFrame>
          <p:cxnSp>
            <p:nvCxnSpPr>
              <p:cNvPr id="19" name="Straight Arrow Connector 18"/>
              <p:cNvCxnSpPr>
                <a:endCxn id="21" idx="0"/>
              </p:cNvCxnSpPr>
              <p:nvPr/>
            </p:nvCxnSpPr>
            <p:spPr>
              <a:xfrm>
                <a:off x="6744072" y="5229200"/>
                <a:ext cx="2339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907039929"/>
                  </p:ext>
                </p:extLst>
              </p:nvPr>
            </p:nvGraphicFramePr>
            <p:xfrm>
              <a:off x="6816080" y="5229200"/>
              <a:ext cx="323974" cy="362089"/>
            </p:xfrm>
            <a:graphic>
              <a:graphicData uri="http://schemas.openxmlformats.org/presentationml/2006/ole">
                <mc:AlternateContent xmlns:mc="http://schemas.openxmlformats.org/markup-compatibility/2006">
                  <mc:Choice xmlns:v="urn:schemas-microsoft-com:vml" Requires="v">
                    <p:oleObj spid="_x0000_s9113" name="Equation" r:id="rId9" imgW="215640" imgH="241200" progId="Equation.DSMT4">
                      <p:embed/>
                    </p:oleObj>
                  </mc:Choice>
                  <mc:Fallback>
                    <p:oleObj name="Equation" r:id="rId9" imgW="215640" imgH="241200" progId="Equation.DSMT4">
                      <p:embed/>
                      <p:pic>
                        <p:nvPicPr>
                          <p:cNvPr id="17" name="Object 16"/>
                          <p:cNvPicPr/>
                          <p:nvPr/>
                        </p:nvPicPr>
                        <p:blipFill>
                          <a:blip r:embed="rId10"/>
                          <a:stretch>
                            <a:fillRect/>
                          </a:stretch>
                        </p:blipFill>
                        <p:spPr>
                          <a:xfrm>
                            <a:off x="6816080" y="5229200"/>
                            <a:ext cx="323974" cy="362089"/>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442391184"/>
                  </p:ext>
                </p:extLst>
              </p:nvPr>
            </p:nvGraphicFramePr>
            <p:xfrm>
              <a:off x="6456040" y="4651226"/>
              <a:ext cx="285750" cy="361950"/>
            </p:xfrm>
            <a:graphic>
              <a:graphicData uri="http://schemas.openxmlformats.org/presentationml/2006/ole">
                <mc:AlternateContent xmlns:mc="http://schemas.openxmlformats.org/markup-compatibility/2006">
                  <mc:Choice xmlns:v="urn:schemas-microsoft-com:vml" Requires="v">
                    <p:oleObj spid="_x0000_s9114" name="Equation" r:id="rId11" imgW="190440" imgH="241200" progId="Equation.DSMT4">
                      <p:embed/>
                    </p:oleObj>
                  </mc:Choice>
                  <mc:Fallback>
                    <p:oleObj name="Equation" r:id="rId11" imgW="190440" imgH="241200" progId="Equation.DSMT4">
                      <p:embed/>
                      <p:pic>
                        <p:nvPicPr>
                          <p:cNvPr id="18" name="Object 17"/>
                          <p:cNvPicPr/>
                          <p:nvPr/>
                        </p:nvPicPr>
                        <p:blipFill>
                          <a:blip r:embed="rId12"/>
                          <a:stretch>
                            <a:fillRect/>
                          </a:stretch>
                        </p:blipFill>
                        <p:spPr>
                          <a:xfrm>
                            <a:off x="6456040" y="4651226"/>
                            <a:ext cx="285750" cy="361950"/>
                          </a:xfrm>
                          <a:prstGeom prst="rect">
                            <a:avLst/>
                          </a:prstGeom>
                        </p:spPr>
                      </p:pic>
                    </p:oleObj>
                  </mc:Fallback>
                </mc:AlternateContent>
              </a:graphicData>
            </a:graphic>
          </p:graphicFrame>
          <p:cxnSp>
            <p:nvCxnSpPr>
              <p:cNvPr id="26" name="Straight Arrow Connector 25"/>
              <p:cNvCxnSpPr/>
              <p:nvPr/>
            </p:nvCxnSpPr>
            <p:spPr>
              <a:xfrm>
                <a:off x="6744072" y="4365104"/>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2641818819"/>
                  </p:ext>
                </p:extLst>
              </p:nvPr>
            </p:nvGraphicFramePr>
            <p:xfrm>
              <a:off x="6456040" y="3789040"/>
              <a:ext cx="285750" cy="361950"/>
            </p:xfrm>
            <a:graphic>
              <a:graphicData uri="http://schemas.openxmlformats.org/presentationml/2006/ole">
                <mc:AlternateContent xmlns:mc="http://schemas.openxmlformats.org/markup-compatibility/2006">
                  <mc:Choice xmlns:v="urn:schemas-microsoft-com:vml" Requires="v">
                    <p:oleObj spid="_x0000_s9115" name="Equation" r:id="rId13" imgW="190440" imgH="241200" progId="Equation.DSMT4">
                      <p:embed/>
                    </p:oleObj>
                  </mc:Choice>
                  <mc:Fallback>
                    <p:oleObj name="Equation" r:id="rId13" imgW="190440" imgH="241200" progId="Equation.DSMT4">
                      <p:embed/>
                      <p:pic>
                        <p:nvPicPr>
                          <p:cNvPr id="18" name="Object 17"/>
                          <p:cNvPicPr/>
                          <p:nvPr/>
                        </p:nvPicPr>
                        <p:blipFill>
                          <a:blip r:embed="rId14"/>
                          <a:stretch>
                            <a:fillRect/>
                          </a:stretch>
                        </p:blipFill>
                        <p:spPr>
                          <a:xfrm>
                            <a:off x="6456040" y="3789040"/>
                            <a:ext cx="285750" cy="36195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431291246"/>
                  </p:ext>
                </p:extLst>
              </p:nvPr>
            </p:nvGraphicFramePr>
            <p:xfrm>
              <a:off x="7104112" y="4077072"/>
              <a:ext cx="323974" cy="362089"/>
            </p:xfrm>
            <a:graphic>
              <a:graphicData uri="http://schemas.openxmlformats.org/presentationml/2006/ole">
                <mc:AlternateContent xmlns:mc="http://schemas.openxmlformats.org/markup-compatibility/2006">
                  <mc:Choice xmlns:v="urn:schemas-microsoft-com:vml" Requires="v">
                    <p:oleObj spid="_x0000_s9116" name="Equation" r:id="rId15" imgW="215640" imgH="241200" progId="Equation.DSMT4">
                      <p:embed/>
                    </p:oleObj>
                  </mc:Choice>
                  <mc:Fallback>
                    <p:oleObj name="Equation" r:id="rId15" imgW="215640" imgH="241200" progId="Equation.DSMT4">
                      <p:embed/>
                      <p:pic>
                        <p:nvPicPr>
                          <p:cNvPr id="17" name="Object 16"/>
                          <p:cNvPicPr/>
                          <p:nvPr/>
                        </p:nvPicPr>
                        <p:blipFill>
                          <a:blip r:embed="rId16"/>
                          <a:stretch>
                            <a:fillRect/>
                          </a:stretch>
                        </p:blipFill>
                        <p:spPr>
                          <a:xfrm>
                            <a:off x="7104112" y="4077072"/>
                            <a:ext cx="323974" cy="362089"/>
                          </a:xfrm>
                          <a:prstGeom prst="rect">
                            <a:avLst/>
                          </a:prstGeom>
                        </p:spPr>
                      </p:pic>
                    </p:oleObj>
                  </mc:Fallback>
                </mc:AlternateContent>
              </a:graphicData>
            </a:graphic>
          </p:graphicFrame>
          <p:cxnSp>
            <p:nvCxnSpPr>
              <p:cNvPr id="29" name="Straight Arrow Connector 28"/>
              <p:cNvCxnSpPr/>
              <p:nvPr/>
            </p:nvCxnSpPr>
            <p:spPr>
              <a:xfrm flipV="1">
                <a:off x="6744072" y="4149080"/>
                <a:ext cx="0" cy="216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591944" y="4365104"/>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extLst>
                  <p:ext uri="{D42A27DB-BD31-4B8C-83A1-F6EECF244321}">
                    <p14:modId xmlns:p14="http://schemas.microsoft.com/office/powerpoint/2010/main" val="2320914279"/>
                  </p:ext>
                </p:extLst>
              </p:nvPr>
            </p:nvGraphicFramePr>
            <p:xfrm>
              <a:off x="5303912" y="3717032"/>
              <a:ext cx="266700" cy="361950"/>
            </p:xfrm>
            <a:graphic>
              <a:graphicData uri="http://schemas.openxmlformats.org/presentationml/2006/ole">
                <mc:AlternateContent xmlns:mc="http://schemas.openxmlformats.org/markup-compatibility/2006">
                  <mc:Choice xmlns:v="urn:schemas-microsoft-com:vml" Requires="v">
                    <p:oleObj spid="_x0000_s9117" name="Equation" r:id="rId17" imgW="177480" imgH="241200" progId="Equation.DSMT4">
                      <p:embed/>
                    </p:oleObj>
                  </mc:Choice>
                  <mc:Fallback>
                    <p:oleObj name="Equation" r:id="rId17" imgW="177480" imgH="241200" progId="Equation.DSMT4">
                      <p:embed/>
                      <p:pic>
                        <p:nvPicPr>
                          <p:cNvPr id="27" name="Object 26"/>
                          <p:cNvPicPr/>
                          <p:nvPr/>
                        </p:nvPicPr>
                        <p:blipFill>
                          <a:blip r:embed="rId18"/>
                          <a:stretch>
                            <a:fillRect/>
                          </a:stretch>
                        </p:blipFill>
                        <p:spPr>
                          <a:xfrm>
                            <a:off x="5303912" y="3717032"/>
                            <a:ext cx="266700" cy="36195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1042937218"/>
                  </p:ext>
                </p:extLst>
              </p:nvPr>
            </p:nvGraphicFramePr>
            <p:xfrm>
              <a:off x="5951984" y="4077072"/>
              <a:ext cx="323974" cy="362089"/>
            </p:xfrm>
            <a:graphic>
              <a:graphicData uri="http://schemas.openxmlformats.org/presentationml/2006/ole">
                <mc:AlternateContent xmlns:mc="http://schemas.openxmlformats.org/markup-compatibility/2006">
                  <mc:Choice xmlns:v="urn:schemas-microsoft-com:vml" Requires="v">
                    <p:oleObj spid="_x0000_s9118" name="Equation" r:id="rId19" imgW="215640" imgH="241200" progId="Equation.DSMT4">
                      <p:embed/>
                    </p:oleObj>
                  </mc:Choice>
                  <mc:Fallback>
                    <p:oleObj name="Equation" r:id="rId19" imgW="215640" imgH="241200" progId="Equation.DSMT4">
                      <p:embed/>
                      <p:pic>
                        <p:nvPicPr>
                          <p:cNvPr id="28" name="Object 27"/>
                          <p:cNvPicPr/>
                          <p:nvPr/>
                        </p:nvPicPr>
                        <p:blipFill>
                          <a:blip r:embed="rId20"/>
                          <a:stretch>
                            <a:fillRect/>
                          </a:stretch>
                        </p:blipFill>
                        <p:spPr>
                          <a:xfrm>
                            <a:off x="5951984" y="4077072"/>
                            <a:ext cx="323974" cy="362089"/>
                          </a:xfrm>
                          <a:prstGeom prst="rect">
                            <a:avLst/>
                          </a:prstGeom>
                        </p:spPr>
                      </p:pic>
                    </p:oleObj>
                  </mc:Fallback>
                </mc:AlternateContent>
              </a:graphicData>
            </a:graphic>
          </p:graphicFrame>
          <p:cxnSp>
            <p:nvCxnSpPr>
              <p:cNvPr id="38" name="Straight Arrow Connector 37"/>
              <p:cNvCxnSpPr/>
              <p:nvPr/>
            </p:nvCxnSpPr>
            <p:spPr>
              <a:xfrm flipV="1">
                <a:off x="5591944" y="4005064"/>
                <a:ext cx="0"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591944" y="4869160"/>
                <a:ext cx="0"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591944" y="5229200"/>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744072" y="4869160"/>
                <a:ext cx="0"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6312024" y="3140968"/>
              <a:ext cx="0" cy="2736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a:blip r:embed="rId21"/>
          <a:stretch>
            <a:fillRect/>
          </a:stretch>
        </p:blipFill>
        <p:spPr>
          <a:xfrm>
            <a:off x="8832304" y="3140968"/>
            <a:ext cx="2810795" cy="2736924"/>
          </a:xfrm>
          <a:prstGeom prst="rect">
            <a:avLst/>
          </a:prstGeom>
        </p:spPr>
      </p:pic>
    </p:spTree>
    <p:extLst>
      <p:ext uri="{BB962C8B-B14F-4D97-AF65-F5344CB8AC3E}">
        <p14:creationId xmlns:p14="http://schemas.microsoft.com/office/powerpoint/2010/main" val="1562952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60648"/>
            <a:ext cx="8596668" cy="1320800"/>
          </a:xfrm>
        </p:spPr>
        <p:txBody>
          <a:bodyPr/>
          <a:lstStyle/>
          <a:p>
            <a:r>
              <a:rPr lang="en-US" altLang="zh-TW" dirty="0"/>
              <a:t>Single dielectric interface </a:t>
            </a:r>
            <a:r>
              <a:rPr lang="en-US" altLang="zh-TW" dirty="0" smtClean="0"/>
              <a:t>: the transfer matrix (TE-waves)</a:t>
            </a:r>
            <a:endParaRPr lang="zh-TW" altLang="en-US" dirty="0"/>
          </a:p>
        </p:txBody>
      </p:sp>
      <p:pic>
        <p:nvPicPr>
          <p:cNvPr id="4" name="Picture 3"/>
          <p:cNvPicPr>
            <a:picLocks noChangeAspect="1"/>
          </p:cNvPicPr>
          <p:nvPr/>
        </p:nvPicPr>
        <p:blipFill>
          <a:blip r:embed="rId2"/>
          <a:stretch>
            <a:fillRect/>
          </a:stretch>
        </p:blipFill>
        <p:spPr>
          <a:xfrm>
            <a:off x="767408" y="1556792"/>
            <a:ext cx="2810795" cy="2736924"/>
          </a:xfrm>
          <a:prstGeom prst="rect">
            <a:avLst/>
          </a:prstGeom>
        </p:spPr>
      </p:pic>
      <p:grpSp>
        <p:nvGrpSpPr>
          <p:cNvPr id="12" name="Group 11"/>
          <p:cNvGrpSpPr/>
          <p:nvPr/>
        </p:nvGrpSpPr>
        <p:grpSpPr>
          <a:xfrm>
            <a:off x="4295800" y="1844824"/>
            <a:ext cx="4596185" cy="1546443"/>
            <a:chOff x="407368" y="4509120"/>
            <a:chExt cx="4596185" cy="1546443"/>
          </a:xfrm>
        </p:grpSpPr>
        <p:pic>
          <p:nvPicPr>
            <p:cNvPr id="3" name="Picture 2"/>
            <p:cNvPicPr>
              <a:picLocks noChangeAspect="1"/>
            </p:cNvPicPr>
            <p:nvPr/>
          </p:nvPicPr>
          <p:blipFill>
            <a:blip r:embed="rId3"/>
            <a:stretch>
              <a:fillRect/>
            </a:stretch>
          </p:blipFill>
          <p:spPr>
            <a:xfrm>
              <a:off x="407368" y="4941168"/>
              <a:ext cx="4596185" cy="1114395"/>
            </a:xfrm>
            <a:prstGeom prst="rect">
              <a:avLst/>
            </a:prstGeom>
          </p:spPr>
        </p:pic>
        <p:sp>
          <p:nvSpPr>
            <p:cNvPr id="5" name="TextBox 4"/>
            <p:cNvSpPr txBox="1"/>
            <p:nvPr/>
          </p:nvSpPr>
          <p:spPr>
            <a:xfrm>
              <a:off x="479376" y="4509120"/>
              <a:ext cx="2609048" cy="369332"/>
            </a:xfrm>
            <a:prstGeom prst="rect">
              <a:avLst/>
            </a:prstGeom>
            <a:noFill/>
          </p:spPr>
          <p:txBody>
            <a:bodyPr wrap="none" rtlCol="0">
              <a:spAutoFit/>
            </a:bodyPr>
            <a:lstStyle/>
            <a:p>
              <a:r>
                <a:rPr lang="en-US" altLang="zh-TW" dirty="0" smtClean="0"/>
                <a:t>Consider the TE-waves:</a:t>
              </a:r>
              <a:endParaRPr lang="zh-TW" altLang="en-US" dirty="0"/>
            </a:p>
          </p:txBody>
        </p:sp>
      </p:grpSp>
      <p:grpSp>
        <p:nvGrpSpPr>
          <p:cNvPr id="11" name="Group 10"/>
          <p:cNvGrpSpPr/>
          <p:nvPr/>
        </p:nvGrpSpPr>
        <p:grpSpPr>
          <a:xfrm>
            <a:off x="767408" y="4653136"/>
            <a:ext cx="8897179" cy="1953508"/>
            <a:chOff x="4007768" y="2060848"/>
            <a:chExt cx="8897179" cy="1953508"/>
          </a:xfrm>
        </p:grpSpPr>
        <p:pic>
          <p:nvPicPr>
            <p:cNvPr id="8" name="Picture 7"/>
            <p:cNvPicPr>
              <a:picLocks noChangeAspect="1"/>
            </p:cNvPicPr>
            <p:nvPr/>
          </p:nvPicPr>
          <p:blipFill>
            <a:blip r:embed="rId4"/>
            <a:stretch>
              <a:fillRect/>
            </a:stretch>
          </p:blipFill>
          <p:spPr>
            <a:xfrm>
              <a:off x="4151784" y="2636912"/>
              <a:ext cx="8304505" cy="936104"/>
            </a:xfrm>
            <a:prstGeom prst="rect">
              <a:avLst/>
            </a:prstGeom>
            <a:ln>
              <a:solidFill>
                <a:srgbClr val="FF0000"/>
              </a:solidFill>
            </a:ln>
          </p:spPr>
        </p:pic>
        <mc:AlternateContent xmlns:mc="http://schemas.openxmlformats.org/markup-compatibility/2006" xmlns:a14="http://schemas.microsoft.com/office/drawing/2010/main">
          <mc:Choice Requires="a14">
            <p:sp>
              <p:nvSpPr>
                <p:cNvPr id="9" name="TextBox 8"/>
                <p:cNvSpPr txBox="1"/>
                <p:nvPr/>
              </p:nvSpPr>
              <p:spPr>
                <a:xfrm>
                  <a:off x="4007768" y="2060848"/>
                  <a:ext cx="8897179" cy="528799"/>
                </a:xfrm>
                <a:prstGeom prst="rect">
                  <a:avLst/>
                </a:prstGeom>
                <a:noFill/>
              </p:spPr>
              <p:txBody>
                <a:bodyPr wrap="none" rtlCol="0">
                  <a:spAutoFit/>
                </a:bodyPr>
                <a:lstStyle/>
                <a:p>
                  <a:r>
                    <a:rPr lang="en-US" altLang="zh-TW" dirty="0" smtClean="0"/>
                    <a:t>Relating E </a:t>
                  </a:r>
                  <a:r>
                    <a:rPr lang="en-US" altLang="zh-TW" dirty="0"/>
                    <a:t>and B via </a:t>
                  </a:r>
                  <a14:m>
                    <m:oMath xmlns:m="http://schemas.openxmlformats.org/officeDocument/2006/math">
                      <m:r>
                        <a:rPr lang="en-US" altLang="zh-TW" i="1" smtClean="0">
                          <a:solidFill>
                            <a:srgbClr val="C00000"/>
                          </a:solidFill>
                          <a:latin typeface="Cambria Math" panose="02040503050406030204" pitchFamily="18" charset="0"/>
                        </a:rPr>
                        <m:t>𝐸</m:t>
                      </m:r>
                      <m:r>
                        <a:rPr lang="en-US" altLang="zh-TW" i="1" smtClean="0">
                          <a:solidFill>
                            <a:srgbClr val="C00000"/>
                          </a:solidFill>
                          <a:latin typeface="Cambria Math" panose="02040503050406030204" pitchFamily="18" charset="0"/>
                        </a:rPr>
                        <m:t>=</m:t>
                      </m:r>
                      <m:r>
                        <a:rPr lang="en-US" altLang="zh-TW" i="1" smtClean="0">
                          <a:solidFill>
                            <a:srgbClr val="C00000"/>
                          </a:solidFill>
                          <a:latin typeface="Cambria Math" panose="02040503050406030204" pitchFamily="18" charset="0"/>
                        </a:rPr>
                        <m:t>𝑣𝐵</m:t>
                      </m:r>
                      <m:r>
                        <a:rPr lang="en-US" altLang="zh-TW" i="1" smtClean="0">
                          <a:solidFill>
                            <a:srgbClr val="C00000"/>
                          </a:solidFill>
                          <a:latin typeface="Cambria Math" panose="02040503050406030204" pitchFamily="18" charset="0"/>
                        </a:rPr>
                        <m:t>=</m:t>
                      </m:r>
                      <m:f>
                        <m:fPr>
                          <m:ctrlPr>
                            <a:rPr lang="en-US" altLang="zh-TW" i="1">
                              <a:solidFill>
                                <a:srgbClr val="C00000"/>
                              </a:solidFill>
                              <a:latin typeface="Cambria Math" panose="02040503050406030204" pitchFamily="18" charset="0"/>
                            </a:rPr>
                          </m:ctrlPr>
                        </m:fPr>
                        <m:num>
                          <m:r>
                            <a:rPr lang="en-US" altLang="zh-TW" i="1">
                              <a:solidFill>
                                <a:srgbClr val="C00000"/>
                              </a:solidFill>
                              <a:latin typeface="Cambria Math" panose="02040503050406030204" pitchFamily="18" charset="0"/>
                            </a:rPr>
                            <m:t>𝐵</m:t>
                          </m:r>
                        </m:num>
                        <m:den>
                          <m:rad>
                            <m:radPr>
                              <m:degHide m:val="on"/>
                              <m:ctrlPr>
                                <a:rPr lang="en-US" altLang="zh-TW" i="1">
                                  <a:solidFill>
                                    <a:srgbClr val="C00000"/>
                                  </a:solidFill>
                                  <a:latin typeface="Cambria Math" panose="02040503050406030204" pitchFamily="18" charset="0"/>
                                </a:rPr>
                              </m:ctrlPr>
                            </m:radPr>
                            <m:deg/>
                            <m:e>
                              <m:r>
                                <a:rPr lang="en-US" altLang="zh-TW" i="1">
                                  <a:solidFill>
                                    <a:srgbClr val="C00000"/>
                                  </a:solidFill>
                                  <a:latin typeface="Cambria Math" panose="02040503050406030204" pitchFamily="18" charset="0"/>
                                </a:rPr>
                                <m:t>𝜇𝜖</m:t>
                              </m:r>
                            </m:e>
                          </m:rad>
                        </m:den>
                      </m:f>
                    </m:oMath>
                  </a14:m>
                  <a:r>
                    <a:rPr lang="en-US" altLang="zh-TW" dirty="0" smtClean="0"/>
                    <a:t> in the B.C.’s on the previous slide, one can derive</a:t>
                  </a:r>
                  <a:endParaRPr lang="zh-TW"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007768" y="2060848"/>
                  <a:ext cx="8897179" cy="528799"/>
                </a:xfrm>
                <a:prstGeom prst="rect">
                  <a:avLst/>
                </a:prstGeom>
                <a:blipFill>
                  <a:blip r:embed="rId5"/>
                  <a:stretch>
                    <a:fillRect l="-617"/>
                  </a:stretch>
                </a:blipFill>
              </p:spPr>
              <p:txBody>
                <a:bodyPr/>
                <a:lstStyle/>
                <a:p>
                  <a:r>
                    <a:rPr lang="zh-TW" altLang="en-US">
                      <a:noFill/>
                    </a:rPr>
                    <a:t> </a:t>
                  </a:r>
                </a:p>
              </p:txBody>
            </p:sp>
          </mc:Fallback>
        </mc:AlternateContent>
        <p:sp>
          <p:nvSpPr>
            <p:cNvPr id="10" name="TextBox 9"/>
            <p:cNvSpPr txBox="1"/>
            <p:nvPr/>
          </p:nvSpPr>
          <p:spPr>
            <a:xfrm>
              <a:off x="4223792" y="3645024"/>
              <a:ext cx="184731" cy="369332"/>
            </a:xfrm>
            <a:prstGeom prst="rect">
              <a:avLst/>
            </a:prstGeom>
            <a:noFill/>
          </p:spPr>
          <p:txBody>
            <a:bodyPr wrap="none" rtlCol="0">
              <a:spAutoFit/>
            </a:bodyPr>
            <a:lstStyle/>
            <a:p>
              <a:endParaRPr lang="zh-TW" altLang="en-US" dirty="0"/>
            </a:p>
          </p:txBody>
        </p:sp>
      </p:grpSp>
    </p:spTree>
    <p:extLst>
      <p:ext uri="{BB962C8B-B14F-4D97-AF65-F5344CB8AC3E}">
        <p14:creationId xmlns:p14="http://schemas.microsoft.com/office/powerpoint/2010/main" val="1170492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116632"/>
            <a:ext cx="8596668" cy="1320800"/>
          </a:xfrm>
        </p:spPr>
        <p:txBody>
          <a:bodyPr/>
          <a:lstStyle/>
          <a:p>
            <a:r>
              <a:rPr lang="en-US" altLang="zh-TW" dirty="0"/>
              <a:t>Single dielectric interface </a:t>
            </a:r>
            <a:r>
              <a:rPr lang="en-US" altLang="zh-TW" dirty="0" smtClean="0"/>
              <a:t>: the transfer matrix (…continued)</a:t>
            </a:r>
            <a:endParaRPr lang="zh-TW" altLang="en-US" dirty="0"/>
          </a:p>
        </p:txBody>
      </p:sp>
      <p:grpSp>
        <p:nvGrpSpPr>
          <p:cNvPr id="3" name="Group 2"/>
          <p:cNvGrpSpPr/>
          <p:nvPr/>
        </p:nvGrpSpPr>
        <p:grpSpPr>
          <a:xfrm>
            <a:off x="767408" y="1340768"/>
            <a:ext cx="8640960" cy="792088"/>
            <a:chOff x="4223792" y="1832117"/>
            <a:chExt cx="9693474" cy="936104"/>
          </a:xfrm>
        </p:grpSpPr>
        <p:pic>
          <p:nvPicPr>
            <p:cNvPr id="4" name="Picture 3"/>
            <p:cNvPicPr>
              <a:picLocks noChangeAspect="1"/>
            </p:cNvPicPr>
            <p:nvPr/>
          </p:nvPicPr>
          <p:blipFill>
            <a:blip r:embed="rId3"/>
            <a:stretch>
              <a:fillRect/>
            </a:stretch>
          </p:blipFill>
          <p:spPr>
            <a:xfrm>
              <a:off x="5612761" y="1832117"/>
              <a:ext cx="8304505" cy="936104"/>
            </a:xfrm>
            <a:prstGeom prst="rect">
              <a:avLst/>
            </a:prstGeom>
            <a:ln>
              <a:noFill/>
            </a:ln>
          </p:spPr>
        </p:pic>
        <p:sp>
          <p:nvSpPr>
            <p:cNvPr id="5" name="TextBox 4"/>
            <p:cNvSpPr txBox="1"/>
            <p:nvPr/>
          </p:nvSpPr>
          <p:spPr>
            <a:xfrm>
              <a:off x="4223792" y="2060848"/>
              <a:ext cx="1164101" cy="369332"/>
            </a:xfrm>
            <a:prstGeom prst="rect">
              <a:avLst/>
            </a:prstGeom>
            <a:noFill/>
          </p:spPr>
          <p:txBody>
            <a:bodyPr wrap="none" rtlCol="0">
              <a:spAutoFit/>
            </a:bodyPr>
            <a:lstStyle/>
            <a:p>
              <a:r>
                <a:rPr lang="en-US" altLang="zh-TW" dirty="0"/>
                <a:t>T</a:t>
              </a:r>
              <a:r>
                <a:rPr lang="en-US" altLang="zh-TW" dirty="0" smtClean="0"/>
                <a:t>he B.C.:</a:t>
              </a:r>
              <a:endParaRPr lang="zh-TW" altLang="en-US" dirty="0"/>
            </a:p>
          </p:txBody>
        </p:sp>
      </p:grpSp>
      <p:pic>
        <p:nvPicPr>
          <p:cNvPr id="11" name="Picture 10"/>
          <p:cNvPicPr>
            <a:picLocks noChangeAspect="1"/>
          </p:cNvPicPr>
          <p:nvPr/>
        </p:nvPicPr>
        <p:blipFill>
          <a:blip r:embed="rId4"/>
          <a:stretch>
            <a:fillRect/>
          </a:stretch>
        </p:blipFill>
        <p:spPr>
          <a:xfrm>
            <a:off x="1343472" y="5445224"/>
            <a:ext cx="3824744" cy="1325974"/>
          </a:xfrm>
          <a:prstGeom prst="rect">
            <a:avLst/>
          </a:prstGeom>
          <a:ln>
            <a:solidFill>
              <a:schemeClr val="bg1">
                <a:lumMod val="85000"/>
              </a:schemeClr>
            </a:solidFill>
          </a:ln>
        </p:spPr>
      </p:pic>
      <mc:AlternateContent xmlns:mc="http://schemas.openxmlformats.org/markup-compatibility/2006" xmlns:a14="http://schemas.microsoft.com/office/drawing/2010/main">
        <mc:Choice Requires="a14">
          <p:sp>
            <p:nvSpPr>
              <p:cNvPr id="13" name="TextBox 12"/>
              <p:cNvSpPr txBox="1"/>
              <p:nvPr/>
            </p:nvSpPr>
            <p:spPr>
              <a:xfrm>
                <a:off x="695400" y="4797152"/>
                <a:ext cx="7848872" cy="591829"/>
              </a:xfrm>
              <a:prstGeom prst="rect">
                <a:avLst/>
              </a:prstGeom>
              <a:noFill/>
            </p:spPr>
            <p:txBody>
              <a:bodyPr wrap="square" rtlCol="0">
                <a:spAutoFit/>
              </a:bodyPr>
              <a:lstStyle/>
              <a:p>
                <a:r>
                  <a:rPr lang="en-US" altLang="zh-TW" sz="1600" dirty="0" smtClean="0"/>
                  <a:t>Here, we assume </a:t>
                </a:r>
                <a14:m>
                  <m:oMath xmlns:m="http://schemas.openxmlformats.org/officeDocument/2006/math">
                    <m:sSub>
                      <m:sSubPr>
                        <m:ctrlPr>
                          <a:rPr lang="en-US" altLang="zh-TW" sz="1600" b="0" i="1" smtClean="0">
                            <a:solidFill>
                              <a:srgbClr val="FF0000"/>
                            </a:solidFill>
                            <a:latin typeface="Cambria Math" panose="02040503050406030204" pitchFamily="18" charset="0"/>
                          </a:rPr>
                        </m:ctrlPr>
                      </m:sSubPr>
                      <m:e>
                        <m:r>
                          <a:rPr lang="zh-TW" altLang="en-US" sz="1600" i="1" smtClean="0">
                            <a:solidFill>
                              <a:srgbClr val="FF0000"/>
                            </a:solidFill>
                            <a:latin typeface="Cambria Math" panose="02040503050406030204" pitchFamily="18" charset="0"/>
                          </a:rPr>
                          <m:t>𝜇</m:t>
                        </m:r>
                      </m:e>
                      <m:sub>
                        <m:r>
                          <a:rPr lang="en-US" altLang="zh-TW" sz="1600" b="0" i="1" smtClean="0">
                            <a:solidFill>
                              <a:srgbClr val="FF0000"/>
                            </a:solidFill>
                            <a:latin typeface="Cambria Math" panose="02040503050406030204" pitchFamily="18" charset="0"/>
                          </a:rPr>
                          <m:t>1</m:t>
                        </m:r>
                      </m:sub>
                    </m:sSub>
                    <m:r>
                      <a:rPr lang="en-US" altLang="zh-TW" sz="1600" b="0" i="1" smtClean="0">
                        <a:solidFill>
                          <a:srgbClr val="FF0000"/>
                        </a:solidFill>
                        <a:latin typeface="Cambria Math" panose="02040503050406030204" pitchFamily="18" charset="0"/>
                      </a:rPr>
                      <m:t>=</m:t>
                    </m:r>
                    <m:sSub>
                      <m:sSubPr>
                        <m:ctrlPr>
                          <a:rPr lang="en-US" altLang="zh-TW" sz="1600" b="0" i="1" smtClean="0">
                            <a:solidFill>
                              <a:srgbClr val="FF0000"/>
                            </a:solidFill>
                            <a:latin typeface="Cambria Math" panose="02040503050406030204" pitchFamily="18" charset="0"/>
                          </a:rPr>
                        </m:ctrlPr>
                      </m:sSubPr>
                      <m:e>
                        <m:r>
                          <a:rPr lang="en-US" altLang="zh-TW" sz="1600" b="0" i="1" smtClean="0">
                            <a:solidFill>
                              <a:srgbClr val="FF0000"/>
                            </a:solidFill>
                            <a:latin typeface="Cambria Math" panose="02040503050406030204" pitchFamily="18" charset="0"/>
                          </a:rPr>
                          <m:t>𝜇</m:t>
                        </m:r>
                      </m:e>
                      <m:sub>
                        <m:r>
                          <a:rPr lang="en-US" altLang="zh-TW" sz="1600" b="0" i="1" smtClean="0">
                            <a:solidFill>
                              <a:srgbClr val="FF0000"/>
                            </a:solidFill>
                            <a:latin typeface="Cambria Math" panose="02040503050406030204" pitchFamily="18" charset="0"/>
                          </a:rPr>
                          <m:t>2</m:t>
                        </m:r>
                      </m:sub>
                    </m:sSub>
                  </m:oMath>
                </a14:m>
                <a:r>
                  <a:rPr lang="en-US" altLang="zh-TW" sz="1600" dirty="0" smtClean="0"/>
                  <a:t> and take the definition of refractive index </a:t>
                </a:r>
                <a14:m>
                  <m:oMath xmlns:m="http://schemas.openxmlformats.org/officeDocument/2006/math">
                    <m:sSub>
                      <m:sSubPr>
                        <m:ctrlPr>
                          <a:rPr lang="en-US" altLang="zh-TW" sz="1600" b="0" i="1" smtClean="0">
                            <a:solidFill>
                              <a:srgbClr val="FF0000"/>
                            </a:solidFill>
                            <a:latin typeface="Cambria Math" panose="02040503050406030204" pitchFamily="18" charset="0"/>
                          </a:rPr>
                        </m:ctrlPr>
                      </m:sSubPr>
                      <m:e>
                        <m:r>
                          <a:rPr lang="en-US" altLang="zh-TW" sz="1600" b="0" i="1" smtClean="0">
                            <a:solidFill>
                              <a:srgbClr val="FF0000"/>
                            </a:solidFill>
                            <a:latin typeface="Cambria Math" panose="02040503050406030204" pitchFamily="18" charset="0"/>
                          </a:rPr>
                          <m:t>𝑛</m:t>
                        </m:r>
                      </m:e>
                      <m:sub>
                        <m:r>
                          <a:rPr lang="en-US" altLang="zh-TW" sz="1600" b="0" i="1" smtClean="0">
                            <a:solidFill>
                              <a:srgbClr val="FF0000"/>
                            </a:solidFill>
                            <a:latin typeface="Cambria Math" panose="02040503050406030204" pitchFamily="18" charset="0"/>
                          </a:rPr>
                          <m:t>𝑖</m:t>
                        </m:r>
                      </m:sub>
                    </m:sSub>
                    <m:r>
                      <a:rPr lang="en-US" altLang="zh-TW" sz="1600" b="0" i="1" smtClean="0">
                        <a:solidFill>
                          <a:srgbClr val="FF0000"/>
                        </a:solidFill>
                        <a:latin typeface="Cambria Math" panose="02040503050406030204" pitchFamily="18" charset="0"/>
                      </a:rPr>
                      <m:t>=</m:t>
                    </m:r>
                    <m:rad>
                      <m:radPr>
                        <m:degHide m:val="on"/>
                        <m:ctrlPr>
                          <a:rPr lang="en-US" altLang="zh-TW" sz="1600" b="0" i="1" smtClean="0">
                            <a:solidFill>
                              <a:srgbClr val="FF0000"/>
                            </a:solidFill>
                            <a:latin typeface="Cambria Math" panose="02040503050406030204" pitchFamily="18" charset="0"/>
                          </a:rPr>
                        </m:ctrlPr>
                      </m:radPr>
                      <m:deg/>
                      <m:e>
                        <m:sSub>
                          <m:sSubPr>
                            <m:ctrlPr>
                              <a:rPr lang="en-US" altLang="zh-TW" sz="1600" i="1">
                                <a:solidFill>
                                  <a:srgbClr val="FF0000"/>
                                </a:solidFill>
                                <a:latin typeface="Cambria Math" panose="02040503050406030204" pitchFamily="18" charset="0"/>
                              </a:rPr>
                            </m:ctrlPr>
                          </m:sSubPr>
                          <m:e>
                            <m:r>
                              <a:rPr lang="en-US" altLang="zh-TW" sz="1600" i="1">
                                <a:solidFill>
                                  <a:srgbClr val="FF0000"/>
                                </a:solidFill>
                                <a:latin typeface="Cambria Math" panose="02040503050406030204" pitchFamily="18" charset="0"/>
                              </a:rPr>
                              <m:t>𝜖</m:t>
                            </m:r>
                          </m:e>
                          <m:sub>
                            <m:r>
                              <a:rPr lang="en-US" altLang="zh-TW" sz="1600" i="1">
                                <a:solidFill>
                                  <a:srgbClr val="FF0000"/>
                                </a:solidFill>
                                <a:latin typeface="Cambria Math" panose="02040503050406030204" pitchFamily="18" charset="0"/>
                              </a:rPr>
                              <m:t>𝑖</m:t>
                            </m:r>
                          </m:sub>
                        </m:sSub>
                        <m:sSub>
                          <m:sSubPr>
                            <m:ctrlPr>
                              <a:rPr lang="en-US" altLang="zh-TW" sz="1600" i="1">
                                <a:solidFill>
                                  <a:srgbClr val="FF0000"/>
                                </a:solidFill>
                                <a:latin typeface="Cambria Math" panose="02040503050406030204" pitchFamily="18" charset="0"/>
                              </a:rPr>
                            </m:ctrlPr>
                          </m:sSubPr>
                          <m:e>
                            <m:r>
                              <a:rPr lang="en-US" altLang="zh-TW" sz="1600" i="1">
                                <a:solidFill>
                                  <a:srgbClr val="FF0000"/>
                                </a:solidFill>
                                <a:latin typeface="Cambria Math" panose="02040503050406030204" pitchFamily="18" charset="0"/>
                              </a:rPr>
                              <m:t>𝜇</m:t>
                            </m:r>
                          </m:e>
                          <m:sub>
                            <m:r>
                              <a:rPr lang="en-US" altLang="zh-TW" sz="1600" i="1">
                                <a:solidFill>
                                  <a:srgbClr val="FF0000"/>
                                </a:solidFill>
                                <a:latin typeface="Cambria Math" panose="02040503050406030204" pitchFamily="18" charset="0"/>
                              </a:rPr>
                              <m:t>𝑖</m:t>
                            </m:r>
                          </m:sub>
                        </m:sSub>
                      </m:e>
                    </m:rad>
                    <m:r>
                      <a:rPr lang="en-US" altLang="zh-TW" sz="1600" b="0" i="0" smtClean="0">
                        <a:latin typeface="Cambria Math" panose="02040503050406030204" pitchFamily="18" charset="0"/>
                      </a:rPr>
                      <m:t>. </m:t>
                    </m:r>
                    <m:r>
                      <m:rPr>
                        <m:sty m:val="p"/>
                      </m:rPr>
                      <a:rPr lang="en-US" altLang="zh-TW" sz="1600" b="0" i="0" smtClean="0">
                        <a:latin typeface="Cambria Math" panose="02040503050406030204" pitchFamily="18" charset="0"/>
                      </a:rPr>
                      <m:t>T</m:t>
                    </m:r>
                  </m:oMath>
                </a14:m>
                <a:r>
                  <a:rPr lang="en-US" altLang="zh-TW" sz="1600" dirty="0" smtClean="0"/>
                  <a:t>he reflection and transmission coefficients are derived as</a:t>
                </a:r>
                <a:endParaRPr lang="zh-TW" altLang="en-US"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95400" y="4797152"/>
                <a:ext cx="7848872" cy="591829"/>
              </a:xfrm>
              <a:prstGeom prst="rect">
                <a:avLst/>
              </a:prstGeom>
              <a:blipFill>
                <a:blip r:embed="rId5"/>
                <a:stretch>
                  <a:fillRect l="-388" t="-4124" r="-699" b="-11340"/>
                </a:stretch>
              </a:blipFill>
            </p:spPr>
            <p:txBody>
              <a:bodyPr/>
              <a:lstStyle/>
              <a:p>
                <a:r>
                  <a:rPr lang="zh-TW" altLang="en-US">
                    <a:noFill/>
                  </a:rPr>
                  <a:t> </a:t>
                </a:r>
              </a:p>
            </p:txBody>
          </p:sp>
        </mc:Fallback>
      </mc:AlternateContent>
      <p:grpSp>
        <p:nvGrpSpPr>
          <p:cNvPr id="33" name="Group 32"/>
          <p:cNvGrpSpPr/>
          <p:nvPr/>
        </p:nvGrpSpPr>
        <p:grpSpPr>
          <a:xfrm>
            <a:off x="8472264" y="2348880"/>
            <a:ext cx="2704541" cy="2664296"/>
            <a:chOff x="8616280" y="2996952"/>
            <a:chExt cx="2704541" cy="2664296"/>
          </a:xfrm>
        </p:grpSpPr>
        <p:sp>
          <p:nvSpPr>
            <p:cNvPr id="21" name="Rectangle 20"/>
            <p:cNvSpPr/>
            <p:nvPr/>
          </p:nvSpPr>
          <p:spPr>
            <a:xfrm>
              <a:off x="9768408" y="3645024"/>
              <a:ext cx="72008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Rectangle 21"/>
            <p:cNvSpPr/>
            <p:nvPr/>
          </p:nvSpPr>
          <p:spPr>
            <a:xfrm>
              <a:off x="8832304" y="3645024"/>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Right Arrow 22"/>
            <p:cNvSpPr/>
            <p:nvPr/>
          </p:nvSpPr>
          <p:spPr>
            <a:xfrm>
              <a:off x="8976320" y="4293096"/>
              <a:ext cx="576064" cy="216024"/>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Right Arrow 23"/>
            <p:cNvSpPr/>
            <p:nvPr/>
          </p:nvSpPr>
          <p:spPr>
            <a:xfrm>
              <a:off x="9912424" y="4293096"/>
              <a:ext cx="360040" cy="216024"/>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ight Arrow 24"/>
            <p:cNvSpPr/>
            <p:nvPr/>
          </p:nvSpPr>
          <p:spPr>
            <a:xfrm rot="10800000">
              <a:off x="9264352" y="4725144"/>
              <a:ext cx="288032" cy="216024"/>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TextBox 25"/>
                <p:cNvSpPr txBox="1"/>
                <p:nvPr/>
              </p:nvSpPr>
              <p:spPr>
                <a:xfrm>
                  <a:off x="9048328" y="3933056"/>
                  <a:ext cx="5809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oMath>
                    </m:oMathPara>
                  </a14:m>
                  <a:endParaRPr lang="zh-TW"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9048328" y="3933056"/>
                  <a:ext cx="580993" cy="369332"/>
                </a:xfrm>
                <a:prstGeom prst="rect">
                  <a:avLst/>
                </a:prstGeom>
                <a:blipFill>
                  <a:blip r:embed="rId6"/>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840416" y="3933056"/>
                  <a:ext cx="1480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𝐸</m:t>
                            </m:r>
                          </m:e>
                          <m:sub>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𝑧</m:t>
                            </m:r>
                          </m:sub>
                        </m:sSub>
                      </m:oMath>
                    </m:oMathPara>
                  </a14:m>
                  <a:endParaRPr lang="zh-TW"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840416" y="3933056"/>
                  <a:ext cx="1480405" cy="369332"/>
                </a:xfrm>
                <a:prstGeom prst="rect">
                  <a:avLst/>
                </a:prstGeom>
                <a:blipFill>
                  <a:blip r:embed="rId7"/>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616280" y="4869160"/>
                  <a:ext cx="1551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𝑟</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r>
                          <a:rPr lang="en-US" altLang="zh-TW" b="0" i="1" dirty="0" smtClean="0">
                            <a:latin typeface="Cambria Math" panose="02040503050406030204" pitchFamily="18" charset="0"/>
                          </a:rPr>
                          <m:t>′</m:t>
                        </m:r>
                      </m:oMath>
                    </m:oMathPara>
                  </a14:m>
                  <a:endParaRPr lang="zh-TW" alt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8616280" y="4869160"/>
                  <a:ext cx="1551450" cy="369332"/>
                </a:xfrm>
                <a:prstGeom prst="rect">
                  <a:avLst/>
                </a:prstGeom>
                <a:blipFill>
                  <a:blip r:embed="rId8"/>
                  <a:stretch>
                    <a:fillRect/>
                  </a:stretch>
                </a:blipFill>
              </p:spPr>
              <p:txBody>
                <a:bodyPr/>
                <a:lstStyle/>
                <a:p>
                  <a:r>
                    <a:rPr lang="zh-TW" altLang="en-US">
                      <a:noFill/>
                    </a:rPr>
                    <a:t> </a:t>
                  </a:r>
                </a:p>
              </p:txBody>
            </p:sp>
          </mc:Fallback>
        </mc:AlternateContent>
        <p:cxnSp>
          <p:nvCxnSpPr>
            <p:cNvPr id="30" name="Straight Connector 29"/>
            <p:cNvCxnSpPr/>
            <p:nvPr/>
          </p:nvCxnSpPr>
          <p:spPr>
            <a:xfrm>
              <a:off x="9768408" y="3501008"/>
              <a:ext cx="0" cy="21602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9696400" y="2996952"/>
                  <a:ext cx="1180002" cy="387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m:t>
                        </m:r>
                        <m:sSubSup>
                          <m:sSubSupPr>
                            <m:ctrlPr>
                              <a:rPr lang="en-US" altLang="zh-TW" b="1" i="1" smtClean="0">
                                <a:solidFill>
                                  <a:srgbClr val="FF0000"/>
                                </a:solidFill>
                                <a:latin typeface="Cambria Math" panose="02040503050406030204" pitchFamily="18" charset="0"/>
                              </a:rPr>
                            </m:ctrlPr>
                          </m:sSubSup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𝟏</m:t>
                            </m:r>
                          </m:sub>
                          <m:sup>
                            <m:r>
                              <a:rPr lang="en-US" altLang="zh-TW" b="1" i="1" smtClean="0">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𝟏</m:t>
                            </m:r>
                          </m:sup>
                        </m:sSubSup>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𝟐</m:t>
                            </m:r>
                          </m:sub>
                        </m:sSub>
                      </m:oMath>
                    </m:oMathPara>
                  </a14:m>
                  <a:endParaRPr lang="zh-TW" altLang="en-US" b="1"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696400" y="2996952"/>
                  <a:ext cx="1180002" cy="387157"/>
                </a:xfrm>
                <a:prstGeom prst="rect">
                  <a:avLst/>
                </a:prstGeom>
                <a:blipFill>
                  <a:blip r:embed="rId11"/>
                  <a:stretch>
                    <a:fillRect b="-3125"/>
                  </a:stretch>
                </a:blipFill>
              </p:spPr>
              <p:txBody>
                <a:bodyPr/>
                <a:lstStyle/>
                <a:p>
                  <a:r>
                    <a:rPr lang="zh-TW" altLang="en-US">
                      <a:noFill/>
                    </a:rPr>
                    <a:t> </a:t>
                  </a:r>
                </a:p>
              </p:txBody>
            </p:sp>
          </mc:Fallback>
        </mc:AlternateContent>
      </p:grpSp>
      <p:cxnSp>
        <p:nvCxnSpPr>
          <p:cNvPr id="35" name="Straight Arrow Connector 34"/>
          <p:cNvCxnSpPr/>
          <p:nvPr/>
        </p:nvCxnSpPr>
        <p:spPr>
          <a:xfrm flipV="1">
            <a:off x="9624392" y="2636912"/>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5"/>
          <p:cNvGraphicFramePr>
            <a:graphicFrameLocks noChangeAspect="1"/>
          </p:cNvGraphicFramePr>
          <p:nvPr>
            <p:extLst>
              <p:ext uri="{D42A27DB-BD31-4B8C-83A1-F6EECF244321}">
                <p14:modId xmlns:p14="http://schemas.microsoft.com/office/powerpoint/2010/main" val="628172042"/>
              </p:ext>
            </p:extLst>
          </p:nvPr>
        </p:nvGraphicFramePr>
        <p:xfrm>
          <a:off x="831850" y="2133600"/>
          <a:ext cx="7237413" cy="2700338"/>
        </p:xfrm>
        <a:graphic>
          <a:graphicData uri="http://schemas.openxmlformats.org/presentationml/2006/ole">
            <mc:AlternateContent xmlns:mc="http://schemas.openxmlformats.org/markup-compatibility/2006">
              <mc:Choice xmlns:v="urn:schemas-microsoft-com:vml" Requires="v">
                <p:oleObj spid="_x0000_s9322" name="Equation" r:id="rId12" imgW="5371920" imgH="2006280" progId="Equation.DSMT4">
                  <p:embed/>
                </p:oleObj>
              </mc:Choice>
              <mc:Fallback>
                <p:oleObj name="Equation" r:id="rId12" imgW="5371920" imgH="2006280" progId="Equation.DSMT4">
                  <p:embed/>
                  <p:pic>
                    <p:nvPicPr>
                      <p:cNvPr id="0" name=""/>
                      <p:cNvPicPr/>
                      <p:nvPr/>
                    </p:nvPicPr>
                    <p:blipFill>
                      <a:blip r:embed="rId13"/>
                      <a:stretch>
                        <a:fillRect/>
                      </a:stretch>
                    </p:blipFill>
                    <p:spPr>
                      <a:xfrm>
                        <a:off x="831850" y="2133600"/>
                        <a:ext cx="7237413" cy="2700338"/>
                      </a:xfrm>
                      <a:prstGeom prst="rect">
                        <a:avLst/>
                      </a:prstGeom>
                      <a:solidFill>
                        <a:schemeClr val="bg1"/>
                      </a:solidFill>
                    </p:spPr>
                  </p:pic>
                </p:oleObj>
              </mc:Fallback>
            </mc:AlternateContent>
          </a:graphicData>
        </a:graphic>
      </p:graphicFrame>
      <p:sp>
        <p:nvSpPr>
          <p:cNvPr id="7" name="Right Arrow 6"/>
          <p:cNvSpPr/>
          <p:nvPr/>
        </p:nvSpPr>
        <p:spPr>
          <a:xfrm>
            <a:off x="5375920" y="5949280"/>
            <a:ext cx="86409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TextBox 7"/>
              <p:cNvSpPr txBox="1"/>
              <p:nvPr/>
            </p:nvSpPr>
            <p:spPr>
              <a:xfrm>
                <a:off x="5303912" y="5517232"/>
                <a:ext cx="864096" cy="458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𝜃</m:t>
                          </m:r>
                        </m:e>
                        <m:sub>
                          <m:r>
                            <a:rPr lang="en-US" altLang="zh-TW" sz="1400" b="0" i="1" smtClean="0">
                              <a:latin typeface="Cambria Math" panose="02040503050406030204" pitchFamily="18" charset="0"/>
                            </a:rPr>
                            <m:t>1</m:t>
                          </m:r>
                        </m:sub>
                      </m:sSub>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𝜋</m:t>
                          </m:r>
                        </m:num>
                        <m:den>
                          <m:r>
                            <a:rPr lang="en-US" altLang="zh-TW" sz="1400" b="0" i="1" smtClean="0">
                              <a:latin typeface="Cambria Math" panose="02040503050406030204" pitchFamily="18" charset="0"/>
                            </a:rPr>
                            <m:t>2</m:t>
                          </m:r>
                        </m:den>
                      </m:f>
                    </m:oMath>
                  </m:oMathPara>
                </a14:m>
                <a:endParaRPr lang="zh-TW" alt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303912" y="5517232"/>
                <a:ext cx="864096" cy="458395"/>
              </a:xfrm>
              <a:prstGeom prst="rect">
                <a:avLst/>
              </a:prstGeom>
              <a:blipFill>
                <a:blip r:embed="rId14"/>
                <a:stretch>
                  <a:fillRect b="-2667"/>
                </a:stretch>
              </a:blipFill>
            </p:spPr>
            <p:txBody>
              <a:bodyPr/>
              <a:lstStyle/>
              <a:p>
                <a:r>
                  <a:rPr lang="zh-TW" altLang="en-US">
                    <a:noFill/>
                  </a:rPr>
                  <a:t> </a:t>
                </a:r>
              </a:p>
            </p:txBody>
          </p:sp>
        </mc:Fallback>
      </mc:AlternateContent>
      <p:sp>
        <p:nvSpPr>
          <p:cNvPr id="9" name="TextBox 8"/>
          <p:cNvSpPr txBox="1"/>
          <p:nvPr/>
        </p:nvSpPr>
        <p:spPr>
          <a:xfrm>
            <a:off x="5159896" y="6165304"/>
            <a:ext cx="1470274" cy="307777"/>
          </a:xfrm>
          <a:prstGeom prst="rect">
            <a:avLst/>
          </a:prstGeom>
          <a:noFill/>
        </p:spPr>
        <p:txBody>
          <a:bodyPr wrap="none" rtlCol="0">
            <a:spAutoFit/>
          </a:bodyPr>
          <a:lstStyle/>
          <a:p>
            <a:r>
              <a:rPr lang="en-US" altLang="zh-TW" sz="1400" dirty="0" smtClean="0"/>
              <a:t>Normal incident</a:t>
            </a:r>
            <a:endParaRPr lang="zh-TW" altLang="en-US" sz="1400" dirty="0"/>
          </a:p>
        </p:txBody>
      </p:sp>
      <mc:AlternateContent xmlns:mc="http://schemas.openxmlformats.org/markup-compatibility/2006" xmlns:a14="http://schemas.microsoft.com/office/drawing/2010/main">
        <mc:Choice Requires="a14">
          <p:sp>
            <p:nvSpPr>
              <p:cNvPr id="10" name="TextBox 9"/>
              <p:cNvSpPr txBox="1"/>
              <p:nvPr/>
            </p:nvSpPr>
            <p:spPr>
              <a:xfrm>
                <a:off x="6816080" y="5301208"/>
                <a:ext cx="2376264" cy="1298241"/>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𝑟</m:t>
                          </m:r>
                        </m:e>
                        <m:sub>
                          <m:r>
                            <a:rPr lang="en-US" altLang="zh-TW" sz="2000" b="0" i="1" smtClean="0">
                              <a:latin typeface="Cambria Math" panose="02040503050406030204" pitchFamily="18" charset="0"/>
                            </a:rPr>
                            <m:t>𝑇𝐸</m:t>
                          </m:r>
                        </m:sub>
                      </m:sSub>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𝑛</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𝑛</m:t>
                              </m:r>
                            </m:e>
                            <m:sub>
                              <m:r>
                                <a:rPr lang="en-US" altLang="zh-TW" sz="2000" b="0" i="1" smtClean="0">
                                  <a:latin typeface="Cambria Math" panose="02040503050406030204" pitchFamily="18" charset="0"/>
                                </a:rPr>
                                <m:t>2</m:t>
                              </m:r>
                            </m:sub>
                          </m:sSub>
                        </m:num>
                        <m:den>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𝑛</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𝑛</m:t>
                              </m:r>
                            </m:e>
                            <m:sub>
                              <m:r>
                                <a:rPr lang="en-US" altLang="zh-TW" sz="2000" b="0" i="1" smtClean="0">
                                  <a:latin typeface="Cambria Math" panose="02040503050406030204" pitchFamily="18" charset="0"/>
                                </a:rPr>
                                <m:t>2</m:t>
                              </m:r>
                            </m:sub>
                          </m:sSub>
                        </m:den>
                      </m:f>
                    </m:oMath>
                  </m:oMathPara>
                </a14:m>
                <a:endParaRPr lang="en-US" altLang="zh-TW" sz="2000" dirty="0" smtClean="0"/>
              </a:p>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𝑡</m:t>
                          </m:r>
                        </m:e>
                        <m:sub>
                          <m:r>
                            <a:rPr lang="en-US" altLang="zh-TW" sz="2000" i="1">
                              <a:latin typeface="Cambria Math" panose="02040503050406030204" pitchFamily="18" charset="0"/>
                            </a:rPr>
                            <m:t>𝑇𝐸</m:t>
                          </m:r>
                        </m:sub>
                      </m:sSub>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2</m:t>
                              </m:r>
                              <m:r>
                                <a:rPr lang="en-US" altLang="zh-TW" sz="2000" i="1">
                                  <a:latin typeface="Cambria Math" panose="02040503050406030204" pitchFamily="18" charset="0"/>
                                </a:rPr>
                                <m:t>𝑛</m:t>
                              </m:r>
                            </m:e>
                            <m:sub>
                              <m:r>
                                <a:rPr lang="en-US" altLang="zh-TW" sz="2000" i="1">
                                  <a:latin typeface="Cambria Math" panose="02040503050406030204" pitchFamily="18" charset="0"/>
                                </a:rPr>
                                <m:t>1</m:t>
                              </m:r>
                            </m:sub>
                          </m:sSub>
                        </m:num>
                        <m:den>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𝑛</m:t>
                              </m:r>
                            </m:e>
                            <m:sub>
                              <m:r>
                                <a:rPr lang="en-US" altLang="zh-TW" sz="2000" i="1">
                                  <a:latin typeface="Cambria Math" panose="02040503050406030204" pitchFamily="18" charset="0"/>
                                </a:rPr>
                                <m:t>1</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𝑛</m:t>
                              </m:r>
                            </m:e>
                            <m:sub>
                              <m:r>
                                <a:rPr lang="en-US" altLang="zh-TW" sz="2000" i="1">
                                  <a:latin typeface="Cambria Math" panose="02040503050406030204" pitchFamily="18" charset="0"/>
                                </a:rPr>
                                <m:t>2</m:t>
                              </m:r>
                            </m:sub>
                          </m:sSub>
                        </m:den>
                      </m:f>
                    </m:oMath>
                  </m:oMathPara>
                </a14:m>
                <a:endParaRPr lang="zh-TW"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816080" y="5301208"/>
                <a:ext cx="2376264" cy="1298241"/>
              </a:xfrm>
              <a:prstGeom prst="rect">
                <a:avLst/>
              </a:prstGeom>
              <a:blipFill>
                <a:blip r:embed="rId15"/>
                <a:stretch>
                  <a:fillRect/>
                </a:stretch>
              </a:blipFill>
              <a:ln>
                <a:solidFill>
                  <a:srgbClr val="FF0000"/>
                </a:solidFill>
              </a:ln>
            </p:spPr>
            <p:txBody>
              <a:bodyPr/>
              <a:lstStyle/>
              <a:p>
                <a:r>
                  <a:rPr lang="zh-TW" altLang="en-US">
                    <a:noFill/>
                  </a:rPr>
                  <a:t> </a:t>
                </a:r>
              </a:p>
            </p:txBody>
          </p:sp>
        </mc:Fallback>
      </mc:AlternateContent>
    </p:spTree>
    <p:extLst>
      <p:ext uri="{BB962C8B-B14F-4D97-AF65-F5344CB8AC3E}">
        <p14:creationId xmlns:p14="http://schemas.microsoft.com/office/powerpoint/2010/main" val="4172419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116632"/>
            <a:ext cx="8596668" cy="1320800"/>
          </a:xfrm>
        </p:spPr>
        <p:txBody>
          <a:bodyPr/>
          <a:lstStyle/>
          <a:p>
            <a:r>
              <a:rPr lang="en-US" altLang="zh-TW" dirty="0" smtClean="0"/>
              <a:t>A pair of dielectric layers : the transfer matrix (…continued)</a:t>
            </a:r>
            <a:endParaRPr lang="zh-TW" altLang="en-US" dirty="0"/>
          </a:p>
        </p:txBody>
      </p:sp>
      <p:graphicFrame>
        <p:nvGraphicFramePr>
          <p:cNvPr id="44" name="Object 43"/>
          <p:cNvGraphicFramePr>
            <a:graphicFrameLocks noChangeAspect="1"/>
          </p:cNvGraphicFramePr>
          <p:nvPr>
            <p:extLst>
              <p:ext uri="{D42A27DB-BD31-4B8C-83A1-F6EECF244321}">
                <p14:modId xmlns:p14="http://schemas.microsoft.com/office/powerpoint/2010/main" val="1673835136"/>
              </p:ext>
            </p:extLst>
          </p:nvPr>
        </p:nvGraphicFramePr>
        <p:xfrm>
          <a:off x="407368" y="1556792"/>
          <a:ext cx="7915275" cy="4906962"/>
        </p:xfrm>
        <a:graphic>
          <a:graphicData uri="http://schemas.openxmlformats.org/presentationml/2006/ole">
            <mc:AlternateContent xmlns:mc="http://schemas.openxmlformats.org/markup-compatibility/2006">
              <mc:Choice xmlns:v="urn:schemas-microsoft-com:vml" Requires="v">
                <p:oleObj spid="_x0000_s10346" name="Equation" r:id="rId3" imgW="5879880" imgH="3644640" progId="Equation.DSMT4">
                  <p:embed/>
                </p:oleObj>
              </mc:Choice>
              <mc:Fallback>
                <p:oleObj name="Equation" r:id="rId3" imgW="5879880" imgH="3644640" progId="Equation.DSMT4">
                  <p:embed/>
                  <p:pic>
                    <p:nvPicPr>
                      <p:cNvPr id="6" name="Object 5"/>
                      <p:cNvPicPr/>
                      <p:nvPr/>
                    </p:nvPicPr>
                    <p:blipFill>
                      <a:blip r:embed="rId4"/>
                      <a:stretch>
                        <a:fillRect/>
                      </a:stretch>
                    </p:blipFill>
                    <p:spPr>
                      <a:xfrm>
                        <a:off x="407368" y="1556792"/>
                        <a:ext cx="7915275" cy="4906962"/>
                      </a:xfrm>
                      <a:prstGeom prst="rect">
                        <a:avLst/>
                      </a:prstGeom>
                      <a:noFill/>
                    </p:spPr>
                  </p:pic>
                </p:oleObj>
              </mc:Fallback>
            </mc:AlternateContent>
          </a:graphicData>
        </a:graphic>
      </p:graphicFrame>
      <p:grpSp>
        <p:nvGrpSpPr>
          <p:cNvPr id="17" name="Group 16"/>
          <p:cNvGrpSpPr/>
          <p:nvPr/>
        </p:nvGrpSpPr>
        <p:grpSpPr>
          <a:xfrm>
            <a:off x="7176120" y="1052736"/>
            <a:ext cx="4643051" cy="3002850"/>
            <a:chOff x="6023992" y="1196752"/>
            <a:chExt cx="4643051" cy="3002850"/>
          </a:xfrm>
        </p:grpSpPr>
        <p:grpSp>
          <p:nvGrpSpPr>
            <p:cNvPr id="7" name="Group 6"/>
            <p:cNvGrpSpPr/>
            <p:nvPr/>
          </p:nvGrpSpPr>
          <p:grpSpPr>
            <a:xfrm>
              <a:off x="6023992" y="1916832"/>
              <a:ext cx="3312368" cy="1872208"/>
              <a:chOff x="8688288" y="2996952"/>
              <a:chExt cx="3312368" cy="1872208"/>
            </a:xfrm>
          </p:grpSpPr>
          <p:sp>
            <p:nvSpPr>
              <p:cNvPr id="21" name="Rectangle 20"/>
              <p:cNvSpPr/>
              <p:nvPr/>
            </p:nvSpPr>
            <p:spPr>
              <a:xfrm>
                <a:off x="9624392" y="2996952"/>
                <a:ext cx="144016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Rectangle 21"/>
              <p:cNvSpPr/>
              <p:nvPr/>
            </p:nvSpPr>
            <p:spPr>
              <a:xfrm>
                <a:off x="8688288" y="2996952"/>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28"/>
              <p:cNvSpPr/>
              <p:nvPr/>
            </p:nvSpPr>
            <p:spPr>
              <a:xfrm>
                <a:off x="11064552" y="2996952"/>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Right Arrow 22"/>
            <p:cNvSpPr/>
            <p:nvPr/>
          </p:nvSpPr>
          <p:spPr>
            <a:xfrm>
              <a:off x="6168008" y="2564904"/>
              <a:ext cx="576064" cy="216024"/>
            </a:xfrm>
            <a:prstGeom prst="rightArrow">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Right Arrow 23"/>
            <p:cNvSpPr/>
            <p:nvPr/>
          </p:nvSpPr>
          <p:spPr>
            <a:xfrm>
              <a:off x="7104112" y="2564904"/>
              <a:ext cx="360040"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ight Arrow 24"/>
            <p:cNvSpPr/>
            <p:nvPr/>
          </p:nvSpPr>
          <p:spPr>
            <a:xfrm rot="10800000">
              <a:off x="6456040" y="2996952"/>
              <a:ext cx="288032"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TextBox 25"/>
                <p:cNvSpPr txBox="1"/>
                <p:nvPr/>
              </p:nvSpPr>
              <p:spPr>
                <a:xfrm>
                  <a:off x="6240016" y="2204864"/>
                  <a:ext cx="901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r>
                          <a:rPr lang="en-US" altLang="zh-TW" b="0" i="1" dirty="0" smtClean="0">
                            <a:latin typeface="Cambria Math" panose="02040503050406030204" pitchFamily="18" charset="0"/>
                          </a:rPr>
                          <m:t>(0)</m:t>
                        </m:r>
                      </m:oMath>
                    </m:oMathPara>
                  </a14:m>
                  <a:endParaRPr lang="zh-TW"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40016" y="2204864"/>
                  <a:ext cx="901593" cy="369332"/>
                </a:xfrm>
                <a:prstGeom prst="rect">
                  <a:avLst/>
                </a:prstGeom>
                <a:blipFill>
                  <a:blip r:embed="rId5"/>
                  <a:stretch>
                    <a:fillRect b="-15000"/>
                  </a:stretch>
                </a:blipFill>
              </p:spPr>
              <p:txBody>
                <a:bodyPr/>
                <a:lstStyle/>
                <a:p>
                  <a:r>
                    <a:rPr lang="zh-TW" altLang="en-US">
                      <a:noFill/>
                    </a:rPr>
                    <a:t> </a:t>
                  </a:r>
                </a:p>
              </p:txBody>
            </p:sp>
          </mc:Fallback>
        </mc:AlternateContent>
        <p:cxnSp>
          <p:nvCxnSpPr>
            <p:cNvPr id="30" name="Straight Connector 29"/>
            <p:cNvCxnSpPr/>
            <p:nvPr/>
          </p:nvCxnSpPr>
          <p:spPr>
            <a:xfrm>
              <a:off x="6960096" y="1772816"/>
              <a:ext cx="0" cy="21602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600056" y="1196752"/>
                  <a:ext cx="942759" cy="387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FF0000"/>
                                </a:solidFill>
                                <a:latin typeface="Cambria Math" panose="02040503050406030204" pitchFamily="18" charset="0"/>
                              </a:rPr>
                            </m:ctrlPr>
                          </m:sSubSup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𝟏</m:t>
                            </m:r>
                          </m:sub>
                          <m:sup>
                            <m:r>
                              <a:rPr lang="en-US" altLang="zh-TW" b="1" i="1" smtClean="0">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𝟏</m:t>
                            </m:r>
                          </m:sup>
                        </m:sSubSup>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𝟐</m:t>
                            </m:r>
                          </m:sub>
                        </m:sSub>
                      </m:oMath>
                    </m:oMathPara>
                  </a14:m>
                  <a:endParaRPr lang="zh-TW" altLang="en-US" b="1"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600056" y="1196752"/>
                  <a:ext cx="942759" cy="387157"/>
                </a:xfrm>
                <a:prstGeom prst="rect">
                  <a:avLst/>
                </a:prstGeom>
                <a:blipFill>
                  <a:blip r:embed="rId6"/>
                  <a:stretch>
                    <a:fillRect b="-3125"/>
                  </a:stretch>
                </a:blipFill>
              </p:spPr>
              <p:txBody>
                <a:bodyPr/>
                <a:lstStyle/>
                <a:p>
                  <a:r>
                    <a:rPr lang="zh-TW" altLang="en-US">
                      <a:noFill/>
                    </a:rPr>
                    <a:t> </a:t>
                  </a:r>
                </a:p>
              </p:txBody>
            </p:sp>
          </mc:Fallback>
        </mc:AlternateContent>
        <p:cxnSp>
          <p:nvCxnSpPr>
            <p:cNvPr id="35" name="Straight Arrow Connector 34"/>
            <p:cNvCxnSpPr/>
            <p:nvPr/>
          </p:nvCxnSpPr>
          <p:spPr>
            <a:xfrm flipV="1">
              <a:off x="6960096" y="1556792"/>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960096" y="3861048"/>
              <a:ext cx="2736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44072" y="3861048"/>
              <a:ext cx="516488" cy="338554"/>
            </a:xfrm>
            <a:prstGeom prst="rect">
              <a:avLst/>
            </a:prstGeom>
            <a:noFill/>
          </p:spPr>
          <p:txBody>
            <a:bodyPr wrap="none" rtlCol="0">
              <a:spAutoFit/>
            </a:bodyPr>
            <a:lstStyle/>
            <a:p>
              <a:r>
                <a:rPr lang="en-US" altLang="zh-TW" sz="1600" i="1" dirty="0">
                  <a:latin typeface="Times New Roman" panose="02020603050405020304" pitchFamily="18" charset="0"/>
                  <a:cs typeface="Times New Roman" panose="02020603050405020304" pitchFamily="18" charset="0"/>
                </a:rPr>
                <a:t>x</a:t>
              </a:r>
              <a:r>
                <a:rPr lang="en-US" altLang="zh-TW" sz="1600" i="1" dirty="0" smtClean="0">
                  <a:latin typeface="Times New Roman" panose="02020603050405020304" pitchFamily="18" charset="0"/>
                  <a:cs typeface="Times New Roman" panose="02020603050405020304" pitchFamily="18" charset="0"/>
                </a:rPr>
                <a:t>=0</a:t>
              </a:r>
              <a:endParaRPr lang="zh-TW" altLang="en-US" sz="16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TextBox 30"/>
                <p:cNvSpPr txBox="1"/>
                <p:nvPr/>
              </p:nvSpPr>
              <p:spPr>
                <a:xfrm>
                  <a:off x="8112224" y="3861048"/>
                  <a:ext cx="627608" cy="338554"/>
                </a:xfrm>
                <a:prstGeom prst="rect">
                  <a:avLst/>
                </a:prstGeom>
                <a:noFill/>
              </p:spPr>
              <p:txBody>
                <a:bodyPr wrap="none" rtlCol="0">
                  <a:spAutoFit/>
                </a:bodyPr>
                <a:lstStyle/>
                <a:p>
                  <a:r>
                    <a:rPr lang="en-US" altLang="zh-TW" sz="1600" i="1" dirty="0" smtClean="0">
                      <a:latin typeface="Times New Roman" panose="02020603050405020304" pitchFamily="18" charset="0"/>
                      <a:cs typeface="Times New Roman" panose="02020603050405020304" pitchFamily="18" charset="0"/>
                    </a:rPr>
                    <a:t>x=</a:t>
                  </a:r>
                  <a14:m>
                    <m:oMath xmlns:m="http://schemas.openxmlformats.org/officeDocument/2006/math">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𝑑</m:t>
                          </m:r>
                        </m:e>
                        <m:sub>
                          <m:r>
                            <a:rPr lang="en-US" altLang="zh-TW" sz="1600" b="0" i="1" smtClean="0">
                              <a:latin typeface="Cambria Math" panose="02040503050406030204" pitchFamily="18" charset="0"/>
                              <a:cs typeface="Times New Roman" panose="02020603050405020304" pitchFamily="18" charset="0"/>
                            </a:rPr>
                            <m:t>2</m:t>
                          </m:r>
                        </m:sub>
                      </m:sSub>
                    </m:oMath>
                  </a14:m>
                  <a:endParaRPr lang="zh-TW" altLang="en-US" sz="1600" i="1" dirty="0">
                    <a:latin typeface="Times New Roman" panose="02020603050405020304" pitchFamily="18" charset="0"/>
                    <a:cs typeface="Times New Roman" panose="02020603050405020304"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112224" y="3861048"/>
                  <a:ext cx="627608" cy="338554"/>
                </a:xfrm>
                <a:prstGeom prst="rect">
                  <a:avLst/>
                </a:prstGeom>
                <a:blipFill>
                  <a:blip r:embed="rId7"/>
                  <a:stretch>
                    <a:fillRect l="-5825" t="-5357" b="-2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9192344" y="3861048"/>
                  <a:ext cx="1474699" cy="338554"/>
                </a:xfrm>
                <a:prstGeom prst="rect">
                  <a:avLst/>
                </a:prstGeom>
                <a:noFill/>
              </p:spPr>
              <p:txBody>
                <a:bodyPr wrap="none" rtlCol="0">
                  <a:spAutoFit/>
                </a:bodyPr>
                <a:lstStyle/>
                <a:p>
                  <a:r>
                    <a:rPr lang="en-US" altLang="zh-TW" sz="1600" i="1" dirty="0" smtClean="0">
                      <a:latin typeface="Times New Roman" panose="02020603050405020304" pitchFamily="18" charset="0"/>
                      <a:cs typeface="Times New Roman" panose="02020603050405020304" pitchFamily="18" charset="0"/>
                    </a:rPr>
                    <a:t>x=</a:t>
                  </a:r>
                  <a14:m>
                    <m:oMath xmlns:m="http://schemas.openxmlformats.org/officeDocument/2006/math">
                      <m:sSub>
                        <m:sSubPr>
                          <m:ctrlPr>
                            <a:rPr lang="en-US" altLang="zh-TW" sz="1600" b="0" i="1" smtClean="0">
                              <a:latin typeface="Cambria Math" panose="02040503050406030204" pitchFamily="18" charset="0"/>
                              <a:cs typeface="Times New Roman" panose="02020603050405020304" pitchFamily="18" charset="0"/>
                            </a:rPr>
                          </m:ctrlPr>
                        </m:sSubPr>
                        <m:e>
                          <m:sSub>
                            <m:sSubPr>
                              <m:ctrlPr>
                                <a:rPr lang="en-US" altLang="zh-TW" sz="1600" b="0" i="1" smtClean="0">
                                  <a:latin typeface="Cambria Math" panose="02040503050406030204" pitchFamily="18" charset="0"/>
                                  <a:cs typeface="Times New Roman" panose="02020603050405020304" pitchFamily="18" charset="0"/>
                                </a:rPr>
                              </m:ctrlPr>
                            </m:sSubPr>
                            <m:e>
                              <m:r>
                                <a:rPr lang="en-US" altLang="zh-TW" sz="1600" b="0" i="1" smtClean="0">
                                  <a:latin typeface="Cambria Math" panose="02040503050406030204" pitchFamily="18" charset="0"/>
                                  <a:cs typeface="Times New Roman" panose="02020603050405020304" pitchFamily="18" charset="0"/>
                                </a:rPr>
                                <m:t>𝑑</m:t>
                              </m:r>
                            </m:e>
                            <m:sub>
                              <m:r>
                                <a:rPr lang="en-US" altLang="zh-TW" sz="1600" b="0" i="1" smtClean="0">
                                  <a:latin typeface="Cambria Math" panose="02040503050406030204" pitchFamily="18" charset="0"/>
                                  <a:cs typeface="Times New Roman" panose="02020603050405020304" pitchFamily="18" charset="0"/>
                                </a:rPr>
                                <m:t>1</m:t>
                              </m:r>
                            </m:sub>
                          </m:sSub>
                          <m:r>
                            <a:rPr lang="en-US" altLang="zh-TW"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𝑑</m:t>
                          </m:r>
                        </m:e>
                        <m:sub>
                          <m:r>
                            <a:rPr lang="en-US" altLang="zh-TW" sz="1600" b="0" i="1" smtClean="0">
                              <a:latin typeface="Cambria Math" panose="02040503050406030204" pitchFamily="18" charset="0"/>
                              <a:cs typeface="Times New Roman" panose="02020603050405020304" pitchFamily="18" charset="0"/>
                            </a:rPr>
                            <m:t>2</m:t>
                          </m:r>
                        </m:sub>
                      </m:sSub>
                      <m:r>
                        <a:rPr lang="en-US" altLang="zh-TW" sz="1600" b="0" i="1" smtClean="0">
                          <a:latin typeface="Cambria Math" panose="02040503050406030204" pitchFamily="18" charset="0"/>
                          <a:cs typeface="Times New Roman" panose="02020603050405020304" pitchFamily="18" charset="0"/>
                        </a:rPr>
                        <m:t>≡</m:t>
                      </m:r>
                      <m:r>
                        <a:rPr lang="en-US" altLang="zh-TW" sz="1600" b="0" i="1" smtClean="0">
                          <a:latin typeface="Cambria Math" panose="02040503050406030204" pitchFamily="18" charset="0"/>
                          <a:cs typeface="Times New Roman" panose="02020603050405020304" pitchFamily="18" charset="0"/>
                        </a:rPr>
                        <m:t>𝑑</m:t>
                      </m:r>
                    </m:oMath>
                  </a14:m>
                  <a:endParaRPr lang="zh-TW" altLang="en-US" sz="1600" i="1" dirty="0">
                    <a:latin typeface="Times New Roman" panose="020206030504050203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9192344" y="3861048"/>
                  <a:ext cx="1474699" cy="338554"/>
                </a:xfrm>
                <a:prstGeom prst="rect">
                  <a:avLst/>
                </a:prstGeom>
                <a:blipFill>
                  <a:blip r:embed="rId8"/>
                  <a:stretch>
                    <a:fillRect l="-2479" t="-5357" b="-21429"/>
                  </a:stretch>
                </a:blipFill>
              </p:spPr>
              <p:txBody>
                <a:bodyPr/>
                <a:lstStyle/>
                <a:p>
                  <a:r>
                    <a:rPr lang="zh-TW" altLang="en-US">
                      <a:noFill/>
                    </a:rPr>
                    <a:t> </a:t>
                  </a:r>
                </a:p>
              </p:txBody>
            </p:sp>
          </mc:Fallback>
        </mc:AlternateContent>
        <p:cxnSp>
          <p:nvCxnSpPr>
            <p:cNvPr id="36" name="Straight Connector 35"/>
            <p:cNvCxnSpPr/>
            <p:nvPr/>
          </p:nvCxnSpPr>
          <p:spPr>
            <a:xfrm>
              <a:off x="8400256" y="1772816"/>
              <a:ext cx="0" cy="21602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336360" y="1772816"/>
              <a:ext cx="0" cy="21602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7824192" y="1196752"/>
                  <a:ext cx="942759" cy="387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FF0000"/>
                                </a:solidFill>
                                <a:latin typeface="Cambria Math" panose="02040503050406030204" pitchFamily="18" charset="0"/>
                              </a:rPr>
                            </m:ctrlPr>
                          </m:sSubSup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𝟐</m:t>
                            </m:r>
                          </m:sub>
                          <m:sup>
                            <m:r>
                              <a:rPr lang="en-US" altLang="zh-TW" b="1" i="1" smtClean="0">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𝟏</m:t>
                            </m:r>
                          </m:sup>
                        </m:sSubSup>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𝑫</m:t>
                            </m:r>
                          </m:e>
                          <m:sub>
                            <m:r>
                              <a:rPr lang="en-US" altLang="zh-TW" b="1" i="1" smtClean="0">
                                <a:solidFill>
                                  <a:srgbClr val="FF0000"/>
                                </a:solidFill>
                                <a:latin typeface="Cambria Math" panose="02040503050406030204" pitchFamily="18" charset="0"/>
                              </a:rPr>
                              <m:t>𝟏</m:t>
                            </m:r>
                          </m:sub>
                        </m:sSub>
                      </m:oMath>
                    </m:oMathPara>
                  </a14:m>
                  <a:endParaRPr lang="zh-TW" altLang="en-US" b="1"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824192" y="1196752"/>
                  <a:ext cx="942759" cy="387157"/>
                </a:xfrm>
                <a:prstGeom prst="rect">
                  <a:avLst/>
                </a:prstGeom>
                <a:blipFill>
                  <a:blip r:embed="rId9"/>
                  <a:stretch>
                    <a:fillRect b="-3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40016" y="1772816"/>
                  <a:ext cx="48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40016" y="1772816"/>
                  <a:ext cx="488659" cy="369332"/>
                </a:xfrm>
                <a:prstGeom prst="rect">
                  <a:avLst/>
                </a:prstGeom>
                <a:blipFill>
                  <a:blip r:embed="rId10"/>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536160" y="1772816"/>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536160" y="1772816"/>
                  <a:ext cx="493981" cy="369332"/>
                </a:xfrm>
                <a:prstGeom prst="rect">
                  <a:avLst/>
                </a:prstGeom>
                <a:blipFill>
                  <a:blip r:embed="rId11"/>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703685" y="1772816"/>
                  <a:ext cx="48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8703685" y="1772816"/>
                  <a:ext cx="488659" cy="369332"/>
                </a:xfrm>
                <a:prstGeom prst="rect">
                  <a:avLst/>
                </a:prstGeom>
                <a:blipFill>
                  <a:blip r:embed="rId12"/>
                  <a:stretch>
                    <a:fillRect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464152" y="1340768"/>
                  <a:ext cx="522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smtClean="0">
                                <a:solidFill>
                                  <a:srgbClr val="0000FF"/>
                                </a:solidFill>
                                <a:latin typeface="Cambria Math" panose="02040503050406030204" pitchFamily="18" charset="0"/>
                              </a:rPr>
                            </m:ctrlPr>
                          </m:sSubPr>
                          <m:e>
                            <m:r>
                              <a:rPr lang="en-US" altLang="zh-TW" b="1" i="1" smtClean="0">
                                <a:solidFill>
                                  <a:srgbClr val="0000FF"/>
                                </a:solidFill>
                                <a:latin typeface="Cambria Math" panose="02040503050406030204" pitchFamily="18" charset="0"/>
                              </a:rPr>
                              <m:t>𝑷</m:t>
                            </m:r>
                          </m:e>
                          <m:sub>
                            <m:r>
                              <a:rPr lang="en-US" altLang="zh-TW" b="1" i="1" smtClean="0">
                                <a:solidFill>
                                  <a:srgbClr val="0000FF"/>
                                </a:solidFill>
                                <a:latin typeface="Cambria Math" panose="02040503050406030204" pitchFamily="18" charset="0"/>
                              </a:rPr>
                              <m:t>𝟐</m:t>
                            </m:r>
                          </m:sub>
                        </m:sSub>
                      </m:oMath>
                    </m:oMathPara>
                  </a14:m>
                  <a:endParaRPr lang="zh-TW" altLang="en-US" b="1" dirty="0">
                    <a:solidFill>
                      <a:srgbClr val="0000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464152" y="1340768"/>
                  <a:ext cx="522835" cy="369332"/>
                </a:xfrm>
                <a:prstGeom prst="rect">
                  <a:avLst/>
                </a:prstGeom>
                <a:blipFill>
                  <a:blip r:embed="rId13"/>
                  <a:stretch>
                    <a:fillRect/>
                  </a:stretch>
                </a:blipFill>
              </p:spPr>
              <p:txBody>
                <a:bodyPr/>
                <a:lstStyle/>
                <a:p>
                  <a:r>
                    <a:rPr lang="zh-TW" altLang="en-US">
                      <a:noFill/>
                    </a:rPr>
                    <a:t> </a:t>
                  </a:r>
                </a:p>
              </p:txBody>
            </p:sp>
          </mc:Fallback>
        </mc:AlternateContent>
        <p:sp>
          <p:nvSpPr>
            <p:cNvPr id="14" name="Right Brace 13"/>
            <p:cNvSpPr/>
            <p:nvPr/>
          </p:nvSpPr>
          <p:spPr>
            <a:xfrm rot="16200000">
              <a:off x="7608168" y="1124744"/>
              <a:ext cx="144016" cy="1296144"/>
            </a:xfrm>
            <a:prstGeom prst="righ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TextBox 41"/>
                <p:cNvSpPr txBox="1"/>
                <p:nvPr/>
              </p:nvSpPr>
              <p:spPr>
                <a:xfrm>
                  <a:off x="8688288" y="1340768"/>
                  <a:ext cx="522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smtClean="0">
                                <a:solidFill>
                                  <a:srgbClr val="0000FF"/>
                                </a:solidFill>
                                <a:latin typeface="Cambria Math" panose="02040503050406030204" pitchFamily="18" charset="0"/>
                              </a:rPr>
                            </m:ctrlPr>
                          </m:sSubPr>
                          <m:e>
                            <m:r>
                              <a:rPr lang="en-US" altLang="zh-TW" b="1" i="1" smtClean="0">
                                <a:solidFill>
                                  <a:srgbClr val="0000FF"/>
                                </a:solidFill>
                                <a:latin typeface="Cambria Math" panose="02040503050406030204" pitchFamily="18" charset="0"/>
                              </a:rPr>
                              <m:t>𝑷</m:t>
                            </m:r>
                          </m:e>
                          <m:sub>
                            <m:r>
                              <a:rPr lang="en-US" altLang="zh-TW" b="1" i="1" smtClean="0">
                                <a:solidFill>
                                  <a:srgbClr val="0000FF"/>
                                </a:solidFill>
                                <a:latin typeface="Cambria Math" panose="02040503050406030204" pitchFamily="18" charset="0"/>
                              </a:rPr>
                              <m:t>𝟏</m:t>
                            </m:r>
                          </m:sub>
                        </m:sSub>
                      </m:oMath>
                    </m:oMathPara>
                  </a14:m>
                  <a:endParaRPr lang="zh-TW" altLang="en-US" b="1" dirty="0">
                    <a:solidFill>
                      <a:srgbClr val="0000FF"/>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88288" y="1340768"/>
                  <a:ext cx="522835" cy="369332"/>
                </a:xfrm>
                <a:prstGeom prst="rect">
                  <a:avLst/>
                </a:prstGeom>
                <a:blipFill>
                  <a:blip r:embed="rId14"/>
                  <a:stretch>
                    <a:fillRect/>
                  </a:stretch>
                </a:blipFill>
              </p:spPr>
              <p:txBody>
                <a:bodyPr/>
                <a:lstStyle/>
                <a:p>
                  <a:r>
                    <a:rPr lang="zh-TW" altLang="en-US">
                      <a:noFill/>
                    </a:rPr>
                    <a:t> </a:t>
                  </a:r>
                </a:p>
              </p:txBody>
            </p:sp>
          </mc:Fallback>
        </mc:AlternateContent>
        <p:sp>
          <p:nvSpPr>
            <p:cNvPr id="43" name="Right Brace 42"/>
            <p:cNvSpPr/>
            <p:nvPr/>
          </p:nvSpPr>
          <p:spPr>
            <a:xfrm rot="16200000">
              <a:off x="8832304" y="1340769"/>
              <a:ext cx="144015" cy="864096"/>
            </a:xfrm>
            <a:prstGeom prst="righ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5" name="TextBox 44"/>
                <p:cNvSpPr txBox="1"/>
                <p:nvPr/>
              </p:nvSpPr>
              <p:spPr>
                <a:xfrm>
                  <a:off x="8854696" y="2204864"/>
                  <a:ext cx="9137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𝑧</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m:t>
                        </m:r>
                      </m:oMath>
                    </m:oMathPara>
                  </a14:m>
                  <a:endParaRPr lang="zh-TW" alt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8854696" y="2204864"/>
                  <a:ext cx="913712" cy="369332"/>
                </a:xfrm>
                <a:prstGeom prst="rect">
                  <a:avLst/>
                </a:prstGeom>
                <a:blipFill>
                  <a:blip r:embed="rId15"/>
                  <a:stretch>
                    <a:fillRect b="-15000"/>
                  </a:stretch>
                </a:blipFill>
              </p:spPr>
              <p:txBody>
                <a:bodyPr/>
                <a:lstStyle/>
                <a:p>
                  <a:r>
                    <a:rPr lang="zh-TW" altLang="en-US">
                      <a:noFill/>
                    </a:rPr>
                    <a:t> </a:t>
                  </a:r>
                </a:p>
              </p:txBody>
            </p:sp>
          </mc:Fallback>
        </mc:AlternateContent>
        <p:sp>
          <p:nvSpPr>
            <p:cNvPr id="46" name="Right Arrow 45"/>
            <p:cNvSpPr/>
            <p:nvPr/>
          </p:nvSpPr>
          <p:spPr>
            <a:xfrm>
              <a:off x="8400256" y="2564904"/>
              <a:ext cx="360040"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Right Arrow 46"/>
            <p:cNvSpPr/>
            <p:nvPr/>
          </p:nvSpPr>
          <p:spPr>
            <a:xfrm>
              <a:off x="8976320" y="2564904"/>
              <a:ext cx="360040" cy="216024"/>
            </a:xfrm>
            <a:prstGeom prst="rightArrow">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Right Arrow 47"/>
            <p:cNvSpPr/>
            <p:nvPr/>
          </p:nvSpPr>
          <p:spPr>
            <a:xfrm>
              <a:off x="7968208" y="2564904"/>
              <a:ext cx="360040"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Right Arrow 48"/>
            <p:cNvSpPr/>
            <p:nvPr/>
          </p:nvSpPr>
          <p:spPr>
            <a:xfrm rot="10800000">
              <a:off x="8040216" y="2996952"/>
              <a:ext cx="288032"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Right Arrow 49"/>
            <p:cNvSpPr/>
            <p:nvPr/>
          </p:nvSpPr>
          <p:spPr>
            <a:xfrm rot="10800000">
              <a:off x="8976320" y="2996952"/>
              <a:ext cx="288032"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Right Arrow 50"/>
            <p:cNvSpPr/>
            <p:nvPr/>
          </p:nvSpPr>
          <p:spPr>
            <a:xfrm rot="10800000">
              <a:off x="8400256" y="2996952"/>
              <a:ext cx="288032"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Right Arrow 51"/>
            <p:cNvSpPr/>
            <p:nvPr/>
          </p:nvSpPr>
          <p:spPr>
            <a:xfrm rot="10800000">
              <a:off x="7032104" y="2996952"/>
              <a:ext cx="288032" cy="21602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 name="Rectangle 2"/>
              <p:cNvSpPr/>
              <p:nvPr/>
            </p:nvSpPr>
            <p:spPr>
              <a:xfrm>
                <a:off x="3143672" y="1628800"/>
                <a:ext cx="3563283" cy="1028551"/>
              </a:xfrm>
              <a:prstGeom prst="rect">
                <a:avLst/>
              </a:prstGeom>
              <a:solidFill>
                <a:schemeClr val="bg1"/>
              </a:solidFill>
            </p:spPr>
            <p:txBody>
              <a:bodyPr wrap="none">
                <a:spAutoFit/>
              </a:bodyPr>
              <a:lstStyle/>
              <a:p>
                <a14:m>
                  <m:oMath xmlns:m="http://schemas.openxmlformats.org/officeDocument/2006/math">
                    <m:sSub>
                      <m:sSubPr>
                        <m:ctrlPr>
                          <a:rPr lang="en-US" altLang="zh-TW" sz="1600" b="0" i="1" smtClean="0">
                            <a:solidFill>
                              <a:srgbClr val="FF0000"/>
                            </a:solidFill>
                            <a:latin typeface="Cambria Math" panose="02040503050406030204" pitchFamily="18" charset="0"/>
                          </a:rPr>
                        </m:ctrlPr>
                      </m:sSubPr>
                      <m:e>
                        <m:r>
                          <a:rPr lang="en-US" altLang="zh-TW" sz="1600" b="0" i="1" smtClean="0">
                            <a:solidFill>
                              <a:srgbClr val="FF0000"/>
                            </a:solidFill>
                            <a:latin typeface="Cambria Math" panose="02040503050406030204" pitchFamily="18" charset="0"/>
                          </a:rPr>
                          <m:t>𝐷</m:t>
                        </m:r>
                      </m:e>
                      <m:sub>
                        <m:r>
                          <a:rPr lang="en-US" altLang="zh-TW" sz="1600" b="0" i="1" smtClean="0">
                            <a:solidFill>
                              <a:srgbClr val="FF0000"/>
                            </a:solidFill>
                            <a:latin typeface="Cambria Math" panose="02040503050406030204" pitchFamily="18" charset="0"/>
                          </a:rPr>
                          <m:t>𝑖</m:t>
                        </m:r>
                      </m:sub>
                    </m:sSub>
                    <m:r>
                      <a:rPr lang="en-US" altLang="zh-TW" sz="1600" b="0" i="1" smtClean="0">
                        <a:solidFill>
                          <a:srgbClr val="FF0000"/>
                        </a:solidFill>
                        <a:latin typeface="Cambria Math" panose="02040503050406030204" pitchFamily="18" charset="0"/>
                      </a:rPr>
                      <m:t>=</m:t>
                    </m:r>
                    <m:d>
                      <m:dPr>
                        <m:ctrlPr>
                          <a:rPr lang="zh-TW" altLang="en-US" sz="1600" i="1">
                            <a:solidFill>
                              <a:srgbClr val="FF0000"/>
                            </a:solidFill>
                            <a:latin typeface="Cambria Math" panose="02040503050406030204" pitchFamily="18" charset="0"/>
                          </a:rPr>
                        </m:ctrlPr>
                      </m:dPr>
                      <m:e>
                        <m:m>
                          <m:mPr>
                            <m:mcs>
                              <m:mc>
                                <m:mcPr>
                                  <m:count m:val="2"/>
                                  <m:mcJc m:val="center"/>
                                </m:mcPr>
                              </m:mc>
                            </m:mcs>
                            <m:ctrlPr>
                              <a:rPr lang="zh-TW" altLang="en-US" sz="1600" b="0" i="1">
                                <a:solidFill>
                                  <a:srgbClr val="FF0000"/>
                                </a:solidFill>
                                <a:latin typeface="Cambria Math" panose="02040503050406030204" pitchFamily="18" charset="0"/>
                              </a:rPr>
                            </m:ctrlPr>
                          </m:mPr>
                          <m:mr>
                            <m:e>
                              <m:r>
                                <a:rPr lang="zh-TW" altLang="en-US" sz="1600" b="0" i="0">
                                  <a:solidFill>
                                    <a:srgbClr val="FF0000"/>
                                  </a:solidFill>
                                  <a:latin typeface="Cambria Math" panose="02040503050406030204" pitchFamily="18" charset="0"/>
                                </a:rPr>
                                <m:t>1</m:t>
                              </m:r>
                            </m:e>
                            <m:e>
                              <m:r>
                                <a:rPr lang="zh-TW" altLang="en-US" sz="1600" b="0" i="0">
                                  <a:solidFill>
                                    <a:srgbClr val="FF0000"/>
                                  </a:solidFill>
                                  <a:latin typeface="Cambria Math" panose="02040503050406030204" pitchFamily="18" charset="0"/>
                                </a:rPr>
                                <m:t>1</m:t>
                              </m:r>
                            </m:e>
                          </m:mr>
                          <m:mr>
                            <m:e>
                              <m:sSub>
                                <m:sSubPr>
                                  <m:ctrlPr>
                                    <a:rPr lang="zh-TW" altLang="en-US" sz="1600" b="0" i="1">
                                      <a:solidFill>
                                        <a:srgbClr val="FF0000"/>
                                      </a:solidFill>
                                      <a:latin typeface="Cambria Math" panose="02040503050406030204" pitchFamily="18" charset="0"/>
                                    </a:rPr>
                                  </m:ctrlPr>
                                </m:sSubPr>
                                <m:e>
                                  <m:r>
                                    <a:rPr lang="zh-TW" altLang="en-US" sz="1600" b="0" i="1">
                                      <a:solidFill>
                                        <a:srgbClr val="FF0000"/>
                                      </a:solidFill>
                                      <a:latin typeface="Cambria Math" panose="02040503050406030204" pitchFamily="18" charset="0"/>
                                    </a:rPr>
                                    <m:t>𝑛</m:t>
                                  </m:r>
                                </m:e>
                                <m:sub>
                                  <m:r>
                                    <a:rPr lang="zh-TW" altLang="en-US" sz="1600" b="0" i="1">
                                      <a:solidFill>
                                        <a:srgbClr val="FF0000"/>
                                      </a:solidFill>
                                      <a:latin typeface="Cambria Math" panose="02040503050406030204" pitchFamily="18" charset="0"/>
                                    </a:rPr>
                                    <m:t>𝑖</m:t>
                                  </m:r>
                                </m:sub>
                              </m:sSub>
                            </m:e>
                            <m:e>
                              <m:r>
                                <a:rPr lang="zh-TW" altLang="en-US" sz="1600" b="0" i="0">
                                  <a:solidFill>
                                    <a:srgbClr val="FF0000"/>
                                  </a:solidFill>
                                  <a:latin typeface="Cambria Math" panose="02040503050406030204" pitchFamily="18" charset="0"/>
                                </a:rPr>
                                <m:t>−</m:t>
                              </m:r>
                              <m:sSub>
                                <m:sSubPr>
                                  <m:ctrlPr>
                                    <a:rPr lang="zh-TW" altLang="en-US" sz="1600" b="0" i="1">
                                      <a:solidFill>
                                        <a:srgbClr val="FF0000"/>
                                      </a:solidFill>
                                      <a:latin typeface="Cambria Math" panose="02040503050406030204" pitchFamily="18" charset="0"/>
                                    </a:rPr>
                                  </m:ctrlPr>
                                </m:sSubPr>
                                <m:e>
                                  <m:r>
                                    <a:rPr lang="zh-TW" altLang="en-US" sz="1600" b="0" i="1">
                                      <a:solidFill>
                                        <a:srgbClr val="FF0000"/>
                                      </a:solidFill>
                                      <a:latin typeface="Cambria Math" panose="02040503050406030204" pitchFamily="18" charset="0"/>
                                    </a:rPr>
                                    <m:t>𝑛</m:t>
                                  </m:r>
                                </m:e>
                                <m:sub>
                                  <m:r>
                                    <a:rPr lang="zh-TW" altLang="en-US" sz="1600" b="0" i="1">
                                      <a:solidFill>
                                        <a:srgbClr val="FF0000"/>
                                      </a:solidFill>
                                      <a:latin typeface="Cambria Math" panose="02040503050406030204" pitchFamily="18" charset="0"/>
                                    </a:rPr>
                                    <m:t>𝑖</m:t>
                                  </m:r>
                                </m:sub>
                              </m:sSub>
                            </m:e>
                          </m:mr>
                        </m:m>
                      </m:e>
                    </m:d>
                  </m:oMath>
                </a14:m>
                <a:r>
                  <a:rPr lang="zh-TW" altLang="en-US" sz="1600" dirty="0" smtClean="0"/>
                  <a:t> </a:t>
                </a:r>
                <a:r>
                  <a:rPr lang="en-US" altLang="zh-TW" sz="1200" dirty="0" smtClean="0"/>
                  <a:t>for normal incident light</a:t>
                </a:r>
              </a:p>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𝐷</m:t>
                          </m:r>
                        </m:e>
                        <m:sub>
                          <m:r>
                            <a:rPr lang="en-US" altLang="zh-TW" sz="1400" b="0" i="1" smtClean="0">
                              <a:latin typeface="Cambria Math" panose="02040503050406030204" pitchFamily="18" charset="0"/>
                            </a:rPr>
                            <m:t>1</m:t>
                          </m:r>
                        </m:sub>
                        <m:sup>
                          <m:r>
                            <a:rPr lang="en-US" altLang="zh-TW" sz="1400" b="0" i="1" smtClean="0">
                              <a:latin typeface="Cambria Math" panose="02040503050406030204" pitchFamily="18" charset="0"/>
                            </a:rPr>
                            <m:t>−1</m:t>
                          </m:r>
                        </m:sup>
                      </m:sSubSup>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𝐷</m:t>
                          </m:r>
                        </m:e>
                        <m:sub>
                          <m:r>
                            <a:rPr lang="en-US" altLang="zh-TW" sz="1400" b="0" i="1" smtClean="0">
                              <a:latin typeface="Cambria Math" panose="02040503050406030204" pitchFamily="18" charset="0"/>
                            </a:rPr>
                            <m:t>2</m:t>
                          </m:r>
                        </m:sub>
                      </m:sSub>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1</m:t>
                          </m:r>
                        </m:num>
                        <m:den>
                          <m:r>
                            <a:rPr lang="en-US" altLang="zh-TW" sz="1400" b="0" i="1" smtClean="0">
                              <a:latin typeface="Cambria Math" panose="02040503050406030204" pitchFamily="18" charset="0"/>
                            </a:rPr>
                            <m:t>2</m:t>
                          </m:r>
                        </m:den>
                      </m:f>
                      <m:d>
                        <m:dPr>
                          <m:ctrlPr>
                            <a:rPr lang="en-US" altLang="zh-TW" sz="1400" b="0" i="1" smtClean="0">
                              <a:latin typeface="Cambria Math" panose="02040503050406030204" pitchFamily="18" charset="0"/>
                            </a:rPr>
                          </m:ctrlPr>
                        </m:dPr>
                        <m:e>
                          <m:m>
                            <m:mPr>
                              <m:mcs>
                                <m:mc>
                                  <m:mcPr>
                                    <m:count m:val="2"/>
                                    <m:mcJc m:val="center"/>
                                  </m:mcPr>
                                </m:mc>
                              </m:mcs>
                              <m:ctrlPr>
                                <a:rPr lang="en-US" altLang="zh-TW" sz="1400" b="0" i="1" smtClean="0">
                                  <a:latin typeface="Cambria Math" panose="02040503050406030204" pitchFamily="18" charset="0"/>
                                </a:rPr>
                              </m:ctrlPr>
                            </m:mPr>
                            <m:mr>
                              <m:e>
                                <m:r>
                                  <m:rPr>
                                    <m:brk m:alnAt="7"/>
                                  </m:rPr>
                                  <a:rPr lang="en-US" altLang="zh-TW" sz="1400" b="0" i="1" smtClean="0">
                                    <a:latin typeface="Cambria Math" panose="02040503050406030204" pitchFamily="18" charset="0"/>
                                  </a:rPr>
                                  <m:t>1</m:t>
                                </m:r>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b="0" i="1" smtClean="0">
                                        <a:latin typeface="Cambria Math" panose="02040503050406030204" pitchFamily="18" charset="0"/>
                                      </a:rPr>
                                      <m:t>𝑛</m:t>
                                    </m:r>
                                  </m:e>
                                  <m:sub>
                                    <m:r>
                                      <m:rPr>
                                        <m:brk m:alnAt="7"/>
                                      </m:rPr>
                                      <a:rPr lang="en-US" altLang="zh-TW" sz="1400" b="0" i="1" smtClean="0">
                                        <a:latin typeface="Cambria Math" panose="02040503050406030204" pitchFamily="18" charset="0"/>
                                      </a:rPr>
                                      <m:t>2</m:t>
                                    </m:r>
                                  </m:sub>
                                </m:sSub>
                                <m:r>
                                  <m:rPr>
                                    <m:brk m:alnAt="7"/>
                                  </m:rP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b="0" i="1" smtClean="0">
                                        <a:latin typeface="Cambria Math" panose="02040503050406030204" pitchFamily="18" charset="0"/>
                                      </a:rPr>
                                      <m:t>𝑛</m:t>
                                    </m:r>
                                  </m:e>
                                  <m:sub>
                                    <m:r>
                                      <m:rPr>
                                        <m:brk m:alnAt="7"/>
                                      </m:rPr>
                                      <a:rPr lang="en-US" altLang="zh-TW" sz="1400" b="0" i="1" smtClean="0">
                                        <a:latin typeface="Cambria Math" panose="02040503050406030204" pitchFamily="18" charset="0"/>
                                      </a:rPr>
                                      <m:t>1</m:t>
                                    </m:r>
                                  </m:sub>
                                </m:sSub>
                              </m:e>
                              <m:e>
                                <m:r>
                                  <m:rPr>
                                    <m:brk m:alnAt="7"/>
                                  </m:rPr>
                                  <a:rPr lang="en-US" altLang="zh-TW" sz="1400" i="1">
                                    <a:latin typeface="Cambria Math" panose="02040503050406030204" pitchFamily="18" charset="0"/>
                                  </a:rPr>
                                  <m:t>1</m:t>
                                </m:r>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2</m:t>
                                    </m:r>
                                  </m:sub>
                                </m:sSub>
                                <m:r>
                                  <m:rPr>
                                    <m:brk m:alnAt="7"/>
                                  </m:rP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1</m:t>
                                    </m:r>
                                  </m:sub>
                                </m:sSub>
                              </m:e>
                            </m:mr>
                            <m:mr>
                              <m:e>
                                <m:r>
                                  <m:rPr>
                                    <m:brk m:alnAt="7"/>
                                  </m:rPr>
                                  <a:rPr lang="en-US" altLang="zh-TW" sz="1400" i="1">
                                    <a:latin typeface="Cambria Math" panose="02040503050406030204" pitchFamily="18" charset="0"/>
                                  </a:rPr>
                                  <m:t>1</m:t>
                                </m:r>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2</m:t>
                                    </m:r>
                                  </m:sub>
                                </m:sSub>
                                <m:r>
                                  <m:rPr>
                                    <m:brk m:alnAt="7"/>
                                  </m:rP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1</m:t>
                                    </m:r>
                                  </m:sub>
                                </m:sSub>
                              </m:e>
                              <m:e>
                                <m:r>
                                  <m:rPr>
                                    <m:brk m:alnAt="7"/>
                                  </m:rPr>
                                  <a:rPr lang="en-US" altLang="zh-TW" sz="1400" i="1">
                                    <a:latin typeface="Cambria Math" panose="02040503050406030204" pitchFamily="18" charset="0"/>
                                  </a:rPr>
                                  <m:t>1</m:t>
                                </m:r>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2</m:t>
                                    </m:r>
                                  </m:sub>
                                </m:sSub>
                                <m:r>
                                  <m:rPr>
                                    <m:brk m:alnAt="7"/>
                                  </m:rP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𝑛</m:t>
                                    </m:r>
                                  </m:e>
                                  <m:sub>
                                    <m:r>
                                      <m:rPr>
                                        <m:brk m:alnAt="7"/>
                                      </m:rPr>
                                      <a:rPr lang="en-US" altLang="zh-TW" sz="1400" i="1">
                                        <a:latin typeface="Cambria Math" panose="02040503050406030204" pitchFamily="18" charset="0"/>
                                      </a:rPr>
                                      <m:t>1</m:t>
                                    </m:r>
                                  </m:sub>
                                </m:sSub>
                              </m:e>
                            </m:mr>
                          </m:m>
                        </m:e>
                      </m:d>
                    </m:oMath>
                  </m:oMathPara>
                </a14:m>
                <a:endParaRPr lang="zh-TW" alt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3143672" y="1628800"/>
                <a:ext cx="3563283" cy="1028551"/>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104112" y="3068960"/>
                <a:ext cx="960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1</m:t>
                          </m:r>
                          <m:r>
                            <a:rPr lang="en-US" altLang="zh-TW" i="1" dirty="0">
                              <a:latin typeface="Cambria Math" panose="02040503050406030204" pitchFamily="18" charset="0"/>
                            </a:rPr>
                            <m:t>𝑧</m:t>
                          </m:r>
                        </m:sub>
                      </m:sSub>
                      <m:r>
                        <a:rPr lang="en-US" altLang="zh-TW" b="0" i="1" dirty="0" smtClean="0">
                          <a:latin typeface="Cambria Math" panose="02040503050406030204" pitchFamily="18" charset="0"/>
                        </a:rPr>
                        <m:t>′</m:t>
                      </m:r>
                      <m:r>
                        <a:rPr lang="en-US" altLang="zh-TW" i="1" dirty="0">
                          <a:latin typeface="Cambria Math" panose="02040503050406030204" pitchFamily="18" charset="0"/>
                        </a:rPr>
                        <m:t>(0)</m:t>
                      </m:r>
                    </m:oMath>
                  </m:oMathPara>
                </a14:m>
                <a:endParaRPr lang="zh-TW"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104112" y="3068960"/>
                <a:ext cx="960904" cy="369332"/>
              </a:xfrm>
              <a:prstGeom prst="rect">
                <a:avLst/>
              </a:prstGeom>
              <a:blipFill>
                <a:blip r:embed="rId17"/>
                <a:stretch>
                  <a:fillRect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056440" y="3068960"/>
                <a:ext cx="9730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𝐸</m:t>
                          </m:r>
                        </m:e>
                        <m:sub>
                          <m:r>
                            <a:rPr lang="en-US" altLang="zh-TW" i="1" dirty="0">
                              <a:latin typeface="Cambria Math" panose="02040503050406030204" pitchFamily="18" charset="0"/>
                            </a:rPr>
                            <m:t>1</m:t>
                          </m:r>
                          <m:r>
                            <a:rPr lang="en-US" altLang="zh-TW" i="1" dirty="0">
                              <a:latin typeface="Cambria Math" panose="02040503050406030204" pitchFamily="18" charset="0"/>
                            </a:rPr>
                            <m:t>𝑧</m:t>
                          </m:r>
                        </m:sub>
                      </m:sSub>
                      <m:r>
                        <a:rPr lang="en-US" altLang="zh-TW" b="0" i="1" dirty="0" smtClean="0">
                          <a:latin typeface="Cambria Math" panose="02040503050406030204" pitchFamily="18" charset="0"/>
                        </a:rPr>
                        <m:t>′</m:t>
                      </m:r>
                      <m:r>
                        <a:rPr lang="en-US" altLang="zh-TW" i="1" dirty="0">
                          <a:latin typeface="Cambria Math" panose="02040503050406030204" pitchFamily="18" charset="0"/>
                        </a:rPr>
                        <m:t>(</m:t>
                      </m:r>
                      <m:r>
                        <a:rPr lang="en-US" altLang="zh-TW" b="0" i="1" dirty="0" smtClean="0">
                          <a:latin typeface="Cambria Math" panose="02040503050406030204" pitchFamily="18" charset="0"/>
                        </a:rPr>
                        <m:t>𝑑</m:t>
                      </m:r>
                      <m:r>
                        <a:rPr lang="en-US" altLang="zh-TW" i="1" dirty="0">
                          <a:latin typeface="Cambria Math" panose="02040503050406030204" pitchFamily="18" charset="0"/>
                        </a:rPr>
                        <m:t>)</m:t>
                      </m:r>
                    </m:oMath>
                  </m:oMathPara>
                </a14:m>
                <a:endParaRPr lang="zh-TW" alt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0056440" y="3068960"/>
                <a:ext cx="973023" cy="369332"/>
              </a:xfrm>
              <a:prstGeom prst="rect">
                <a:avLst/>
              </a:prstGeom>
              <a:blipFill>
                <a:blip r:embed="rId18"/>
                <a:stretch>
                  <a:fillRect b="-14754"/>
                </a:stretch>
              </a:blipFill>
            </p:spPr>
            <p:txBody>
              <a:bodyPr/>
              <a:lstStyle/>
              <a:p>
                <a:r>
                  <a:rPr lang="zh-TW" altLang="en-US">
                    <a:noFill/>
                  </a:rPr>
                  <a:t> </a:t>
                </a:r>
              </a:p>
            </p:txBody>
          </p:sp>
        </mc:Fallback>
      </mc:AlternateContent>
      <p:cxnSp>
        <p:nvCxnSpPr>
          <p:cNvPr id="6" name="Straight Connector 5"/>
          <p:cNvCxnSpPr/>
          <p:nvPr/>
        </p:nvCxnSpPr>
        <p:spPr>
          <a:xfrm>
            <a:off x="8112224" y="1628800"/>
            <a:ext cx="0" cy="30243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488488" y="1628800"/>
            <a:ext cx="0" cy="302433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6938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60648"/>
            <a:ext cx="8596668" cy="1320800"/>
          </a:xfrm>
        </p:spPr>
        <p:txBody>
          <a:bodyPr/>
          <a:lstStyle/>
          <a:p>
            <a:r>
              <a:rPr lang="en-US" altLang="zh-TW" dirty="0" smtClean="0"/>
              <a:t>Multiple pairs of dielectric layers : the transfer matrix (…continued)</a:t>
            </a:r>
            <a:endParaRPr lang="zh-TW" altLang="en-US" dirty="0"/>
          </a:p>
        </p:txBody>
      </p:sp>
      <p:graphicFrame>
        <p:nvGraphicFramePr>
          <p:cNvPr id="44" name="Object 43"/>
          <p:cNvGraphicFramePr>
            <a:graphicFrameLocks noChangeAspect="1"/>
          </p:cNvGraphicFramePr>
          <p:nvPr>
            <p:extLst>
              <p:ext uri="{D42A27DB-BD31-4B8C-83A1-F6EECF244321}">
                <p14:modId xmlns:p14="http://schemas.microsoft.com/office/powerpoint/2010/main" val="1213812935"/>
              </p:ext>
            </p:extLst>
          </p:nvPr>
        </p:nvGraphicFramePr>
        <p:xfrm>
          <a:off x="479425" y="1638300"/>
          <a:ext cx="5045075" cy="4994275"/>
        </p:xfrm>
        <a:graphic>
          <a:graphicData uri="http://schemas.openxmlformats.org/presentationml/2006/ole">
            <mc:AlternateContent xmlns:mc="http://schemas.openxmlformats.org/markup-compatibility/2006">
              <mc:Choice xmlns:v="urn:schemas-microsoft-com:vml" Requires="v">
                <p:oleObj spid="_x0000_s11363" name="Equation" r:id="rId3" imgW="3746160" imgH="3708360" progId="Equation.DSMT4">
                  <p:embed/>
                </p:oleObj>
              </mc:Choice>
              <mc:Fallback>
                <p:oleObj name="Equation" r:id="rId3" imgW="3746160" imgH="3708360" progId="Equation.DSMT4">
                  <p:embed/>
                  <p:pic>
                    <p:nvPicPr>
                      <p:cNvPr id="44" name="Object 43"/>
                      <p:cNvPicPr/>
                      <p:nvPr/>
                    </p:nvPicPr>
                    <p:blipFill>
                      <a:blip r:embed="rId4"/>
                      <a:stretch>
                        <a:fillRect/>
                      </a:stretch>
                    </p:blipFill>
                    <p:spPr>
                      <a:xfrm>
                        <a:off x="479425" y="1638300"/>
                        <a:ext cx="5045075" cy="4994275"/>
                      </a:xfrm>
                      <a:prstGeom prst="rect">
                        <a:avLst/>
                      </a:prstGeom>
                      <a:noFill/>
                    </p:spPr>
                  </p:pic>
                </p:oleObj>
              </mc:Fallback>
            </mc:AlternateContent>
          </a:graphicData>
        </a:graphic>
      </p:graphicFrame>
      <p:grpSp>
        <p:nvGrpSpPr>
          <p:cNvPr id="11" name="Group 10"/>
          <p:cNvGrpSpPr/>
          <p:nvPr/>
        </p:nvGrpSpPr>
        <p:grpSpPr>
          <a:xfrm>
            <a:off x="6096000" y="1412777"/>
            <a:ext cx="4248472" cy="2125750"/>
            <a:chOff x="6023992" y="3140968"/>
            <a:chExt cx="5328592" cy="2627631"/>
          </a:xfrm>
        </p:grpSpPr>
        <p:grpSp>
          <p:nvGrpSpPr>
            <p:cNvPr id="53" name="Group 52"/>
            <p:cNvGrpSpPr/>
            <p:nvPr/>
          </p:nvGrpSpPr>
          <p:grpSpPr>
            <a:xfrm>
              <a:off x="7176120" y="3140968"/>
              <a:ext cx="4176464" cy="1872208"/>
              <a:chOff x="7032104" y="4725144"/>
              <a:chExt cx="4176464" cy="1872208"/>
            </a:xfrm>
          </p:grpSpPr>
          <p:grpSp>
            <p:nvGrpSpPr>
              <p:cNvPr id="54" name="Group 53"/>
              <p:cNvGrpSpPr/>
              <p:nvPr/>
            </p:nvGrpSpPr>
            <p:grpSpPr>
              <a:xfrm>
                <a:off x="7032104" y="4725144"/>
                <a:ext cx="864096" cy="1872208"/>
                <a:chOff x="7032104" y="4725144"/>
                <a:chExt cx="2376264" cy="1872208"/>
              </a:xfrm>
            </p:grpSpPr>
            <p:sp>
              <p:nvSpPr>
                <p:cNvPr id="65" name="Rectangle 64"/>
                <p:cNvSpPr/>
                <p:nvPr/>
              </p:nvSpPr>
              <p:spPr>
                <a:xfrm>
                  <a:off x="7032104" y="4725144"/>
                  <a:ext cx="144016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66" name="Rectangle 65"/>
                <p:cNvSpPr/>
                <p:nvPr/>
              </p:nvSpPr>
              <p:spPr>
                <a:xfrm>
                  <a:off x="8472264" y="4725144"/>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grpSp>
            <p:nvGrpSpPr>
              <p:cNvPr id="55" name="Group 54"/>
              <p:cNvGrpSpPr/>
              <p:nvPr/>
            </p:nvGrpSpPr>
            <p:grpSpPr>
              <a:xfrm>
                <a:off x="7896200" y="4725144"/>
                <a:ext cx="864096" cy="1872208"/>
                <a:chOff x="7032104" y="4725144"/>
                <a:chExt cx="2376264" cy="1872208"/>
              </a:xfrm>
            </p:grpSpPr>
            <p:sp>
              <p:nvSpPr>
                <p:cNvPr id="63" name="Rectangle 62"/>
                <p:cNvSpPr/>
                <p:nvPr/>
              </p:nvSpPr>
              <p:spPr>
                <a:xfrm>
                  <a:off x="7032104" y="4725144"/>
                  <a:ext cx="144016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64" name="Rectangle 63"/>
                <p:cNvSpPr/>
                <p:nvPr/>
              </p:nvSpPr>
              <p:spPr>
                <a:xfrm>
                  <a:off x="8472264" y="4725144"/>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grpSp>
            <p:nvGrpSpPr>
              <p:cNvPr id="56" name="Group 55"/>
              <p:cNvGrpSpPr/>
              <p:nvPr/>
            </p:nvGrpSpPr>
            <p:grpSpPr>
              <a:xfrm>
                <a:off x="8760296" y="4725144"/>
                <a:ext cx="864096" cy="1872208"/>
                <a:chOff x="7032104" y="4725144"/>
                <a:chExt cx="2376264" cy="1872208"/>
              </a:xfrm>
            </p:grpSpPr>
            <p:sp>
              <p:nvSpPr>
                <p:cNvPr id="61" name="Rectangle 60"/>
                <p:cNvSpPr/>
                <p:nvPr/>
              </p:nvSpPr>
              <p:spPr>
                <a:xfrm>
                  <a:off x="7032104" y="4725144"/>
                  <a:ext cx="144016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62" name="Rectangle 61"/>
                <p:cNvSpPr/>
                <p:nvPr/>
              </p:nvSpPr>
              <p:spPr>
                <a:xfrm>
                  <a:off x="8472264" y="4725144"/>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grpSp>
            <p:nvGrpSpPr>
              <p:cNvPr id="57" name="Group 56"/>
              <p:cNvGrpSpPr/>
              <p:nvPr/>
            </p:nvGrpSpPr>
            <p:grpSpPr>
              <a:xfrm>
                <a:off x="10344472" y="4725144"/>
                <a:ext cx="864096" cy="1872208"/>
                <a:chOff x="7032104" y="4725144"/>
                <a:chExt cx="2376264" cy="1872208"/>
              </a:xfrm>
            </p:grpSpPr>
            <p:sp>
              <p:nvSpPr>
                <p:cNvPr id="59" name="Rectangle 58"/>
                <p:cNvSpPr/>
                <p:nvPr/>
              </p:nvSpPr>
              <p:spPr>
                <a:xfrm>
                  <a:off x="7032104" y="4725144"/>
                  <a:ext cx="1440160" cy="18722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60" name="Rectangle 59"/>
                <p:cNvSpPr/>
                <p:nvPr/>
              </p:nvSpPr>
              <p:spPr>
                <a:xfrm>
                  <a:off x="8472264" y="4725144"/>
                  <a:ext cx="936104" cy="18722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grpSp>
          <p:sp>
            <p:nvSpPr>
              <p:cNvPr id="58" name="TextBox 57"/>
              <p:cNvSpPr txBox="1"/>
              <p:nvPr/>
            </p:nvSpPr>
            <p:spPr>
              <a:xfrm>
                <a:off x="9624392" y="5373215"/>
                <a:ext cx="643778" cy="380442"/>
              </a:xfrm>
              <a:prstGeom prst="rect">
                <a:avLst/>
              </a:prstGeom>
              <a:noFill/>
            </p:spPr>
            <p:txBody>
              <a:bodyPr wrap="none" rtlCol="0">
                <a:spAutoFit/>
              </a:bodyPr>
              <a:lstStyle/>
              <a:p>
                <a:r>
                  <a:rPr lang="en-US" altLang="zh-TW" sz="1400" dirty="0" smtClean="0"/>
                  <a:t>…….</a:t>
                </a:r>
                <a:endParaRPr lang="zh-TW" altLang="en-US" sz="1400" dirty="0"/>
              </a:p>
            </p:txBody>
          </p:sp>
        </p:grpSp>
        <p:sp>
          <p:nvSpPr>
            <p:cNvPr id="3" name="Right Arrow 2"/>
            <p:cNvSpPr/>
            <p:nvPr/>
          </p:nvSpPr>
          <p:spPr>
            <a:xfrm>
              <a:off x="6023992" y="3573016"/>
              <a:ext cx="1008112" cy="288032"/>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67" name="Right Arrow 66"/>
            <p:cNvSpPr/>
            <p:nvPr/>
          </p:nvSpPr>
          <p:spPr>
            <a:xfrm flipH="1">
              <a:off x="6456040" y="4149080"/>
              <a:ext cx="567680" cy="279648"/>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xmlns:a14="http://schemas.microsoft.com/office/drawing/2010/main">
          <mc:Choice Requires="a14">
            <p:sp>
              <p:nvSpPr>
                <p:cNvPr id="4" name="TextBox 3"/>
                <p:cNvSpPr txBox="1"/>
                <p:nvPr/>
              </p:nvSpPr>
              <p:spPr>
                <a:xfrm>
                  <a:off x="6384032" y="3284984"/>
                  <a:ext cx="449477" cy="3804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𝐸</m:t>
                        </m:r>
                      </m:oMath>
                    </m:oMathPara>
                  </a14:m>
                  <a:endParaRPr lang="zh-TW" alt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6384032" y="3284984"/>
                  <a:ext cx="449477" cy="38044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240016" y="4509120"/>
                  <a:ext cx="783704" cy="380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𝑟</m:t>
                            </m:r>
                          </m:e>
                          <m:sub>
                            <m:r>
                              <a:rPr lang="en-US" altLang="zh-TW" sz="1400" b="0" i="1" smtClean="0">
                                <a:latin typeface="Cambria Math" panose="02040503050406030204" pitchFamily="18" charset="0"/>
                              </a:rPr>
                              <m:t>𝑁</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𝐸</m:t>
                        </m:r>
                      </m:oMath>
                    </m:oMathPara>
                  </a14:m>
                  <a:endParaRPr lang="zh-TW" alt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6240016" y="4509120"/>
                  <a:ext cx="783704" cy="380442"/>
                </a:xfrm>
                <a:prstGeom prst="rect">
                  <a:avLst/>
                </a:prstGeom>
                <a:blipFill>
                  <a:blip r:embed="rId6"/>
                  <a:stretch>
                    <a:fillRect/>
                  </a:stretch>
                </a:blipFill>
              </p:spPr>
              <p:txBody>
                <a:bodyPr/>
                <a:lstStyle/>
                <a:p>
                  <a:r>
                    <a:rPr lang="zh-TW" altLang="en-US">
                      <a:noFill/>
                    </a:rPr>
                    <a:t> </a:t>
                  </a:r>
                </a:p>
              </p:txBody>
            </p:sp>
          </mc:Fallback>
        </mc:AlternateContent>
        <p:sp>
          <p:nvSpPr>
            <p:cNvPr id="5" name="Right Brace 4"/>
            <p:cNvSpPr/>
            <p:nvPr/>
          </p:nvSpPr>
          <p:spPr>
            <a:xfrm rot="5400000">
              <a:off x="7428148" y="4905164"/>
              <a:ext cx="288032" cy="7920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400"/>
            </a:p>
          </p:txBody>
        </p:sp>
        <p:sp>
          <p:nvSpPr>
            <p:cNvPr id="6" name="TextBox 5"/>
            <p:cNvSpPr txBox="1"/>
            <p:nvPr/>
          </p:nvSpPr>
          <p:spPr>
            <a:xfrm>
              <a:off x="7392144" y="5445224"/>
              <a:ext cx="466850" cy="323375"/>
            </a:xfrm>
            <a:prstGeom prst="rect">
              <a:avLst/>
            </a:prstGeom>
            <a:noFill/>
          </p:spPr>
          <p:txBody>
            <a:bodyPr wrap="none" rtlCol="0">
              <a:spAutoFit/>
            </a:bodyPr>
            <a:lstStyle/>
            <a:p>
              <a:r>
                <a:rPr lang="en-US" altLang="zh-TW" sz="1050" dirty="0" err="1" smtClean="0"/>
                <a:t>i</a:t>
              </a:r>
              <a:r>
                <a:rPr lang="en-US" altLang="zh-TW" sz="1050" dirty="0" smtClean="0"/>
                <a:t>=1</a:t>
              </a:r>
              <a:endParaRPr lang="zh-TW" altLang="en-US" sz="1050" dirty="0"/>
            </a:p>
          </p:txBody>
        </p:sp>
        <p:sp>
          <p:nvSpPr>
            <p:cNvPr id="69" name="Right Brace 68"/>
            <p:cNvSpPr/>
            <p:nvPr/>
          </p:nvSpPr>
          <p:spPr>
            <a:xfrm rot="5400000">
              <a:off x="8292244" y="4905164"/>
              <a:ext cx="288032" cy="7920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400"/>
            </a:p>
          </p:txBody>
        </p:sp>
        <p:sp>
          <p:nvSpPr>
            <p:cNvPr id="70" name="TextBox 69"/>
            <p:cNvSpPr txBox="1"/>
            <p:nvPr/>
          </p:nvSpPr>
          <p:spPr>
            <a:xfrm>
              <a:off x="8256240" y="5445224"/>
              <a:ext cx="466850" cy="323375"/>
            </a:xfrm>
            <a:prstGeom prst="rect">
              <a:avLst/>
            </a:prstGeom>
            <a:noFill/>
          </p:spPr>
          <p:txBody>
            <a:bodyPr wrap="none" rtlCol="0">
              <a:spAutoFit/>
            </a:bodyPr>
            <a:lstStyle/>
            <a:p>
              <a:r>
                <a:rPr lang="en-US" altLang="zh-TW" sz="1050" dirty="0" err="1" smtClean="0"/>
                <a:t>i</a:t>
              </a:r>
              <a:r>
                <a:rPr lang="en-US" altLang="zh-TW" sz="1050" dirty="0" smtClean="0"/>
                <a:t>=2</a:t>
              </a:r>
              <a:endParaRPr lang="zh-TW" altLang="en-US" sz="1050" dirty="0"/>
            </a:p>
          </p:txBody>
        </p:sp>
        <p:sp>
          <p:nvSpPr>
            <p:cNvPr id="71" name="Right Brace 70"/>
            <p:cNvSpPr/>
            <p:nvPr/>
          </p:nvSpPr>
          <p:spPr>
            <a:xfrm rot="5400000">
              <a:off x="10740516" y="4905164"/>
              <a:ext cx="288032" cy="7920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400"/>
            </a:p>
          </p:txBody>
        </p:sp>
        <p:sp>
          <p:nvSpPr>
            <p:cNvPr id="72" name="TextBox 71"/>
            <p:cNvSpPr txBox="1"/>
            <p:nvPr/>
          </p:nvSpPr>
          <p:spPr>
            <a:xfrm>
              <a:off x="10704512" y="5445224"/>
              <a:ext cx="486955" cy="323375"/>
            </a:xfrm>
            <a:prstGeom prst="rect">
              <a:avLst/>
            </a:prstGeom>
            <a:noFill/>
          </p:spPr>
          <p:txBody>
            <a:bodyPr wrap="none" rtlCol="0">
              <a:spAutoFit/>
            </a:bodyPr>
            <a:lstStyle/>
            <a:p>
              <a:r>
                <a:rPr lang="en-US" altLang="zh-TW" sz="1050" dirty="0" err="1" smtClean="0"/>
                <a:t>i</a:t>
              </a:r>
              <a:r>
                <a:rPr lang="en-US" altLang="zh-TW" sz="1050" dirty="0" smtClean="0"/>
                <a:t>=N</a:t>
              </a:r>
              <a:endParaRPr lang="zh-TW" altLang="en-US" sz="1050" dirty="0"/>
            </a:p>
          </p:txBody>
        </p:sp>
        <p:sp>
          <p:nvSpPr>
            <p:cNvPr id="8" name="TextBox 7"/>
            <p:cNvSpPr txBox="1"/>
            <p:nvPr/>
          </p:nvSpPr>
          <p:spPr>
            <a:xfrm>
              <a:off x="8256240" y="3356992"/>
              <a:ext cx="2419089" cy="570662"/>
            </a:xfrm>
            <a:prstGeom prst="rect">
              <a:avLst/>
            </a:prstGeom>
            <a:noFill/>
          </p:spPr>
          <p:txBody>
            <a:bodyPr wrap="none" rtlCol="0">
              <a:spAutoFit/>
            </a:bodyPr>
            <a:lstStyle/>
            <a:p>
              <a:r>
                <a:rPr lang="en-US" altLang="zh-TW" sz="2400" i="1" dirty="0" smtClean="0"/>
                <a:t>Bragg Mirror</a:t>
              </a:r>
              <a:endParaRPr lang="zh-TW" altLang="en-US" sz="2400" i="1" dirty="0"/>
            </a:p>
          </p:txBody>
        </p:sp>
      </p:grpSp>
      <p:pic>
        <p:nvPicPr>
          <p:cNvPr id="73" name="Picture 72"/>
          <p:cNvPicPr>
            <a:picLocks noChangeAspect="1"/>
          </p:cNvPicPr>
          <p:nvPr/>
        </p:nvPicPr>
        <p:blipFill>
          <a:blip r:embed="rId7"/>
          <a:stretch>
            <a:fillRect/>
          </a:stretch>
        </p:blipFill>
        <p:spPr>
          <a:xfrm>
            <a:off x="5087888" y="3861048"/>
            <a:ext cx="2725184" cy="2173610"/>
          </a:xfrm>
          <a:prstGeom prst="rect">
            <a:avLst/>
          </a:prstGeom>
        </p:spPr>
      </p:pic>
      <p:sp>
        <p:nvSpPr>
          <p:cNvPr id="74" name="TextBox 73"/>
          <p:cNvSpPr txBox="1"/>
          <p:nvPr/>
        </p:nvSpPr>
        <p:spPr>
          <a:xfrm>
            <a:off x="4295800" y="6093296"/>
            <a:ext cx="7416824" cy="707886"/>
          </a:xfrm>
          <a:prstGeom prst="rect">
            <a:avLst/>
          </a:prstGeom>
          <a:noFill/>
        </p:spPr>
        <p:txBody>
          <a:bodyPr wrap="square" rtlCol="0">
            <a:spAutoFit/>
          </a:bodyPr>
          <a:lstStyle/>
          <a:p>
            <a:r>
              <a:rPr lang="en-US" altLang="zh-TW" sz="1000" dirty="0" smtClean="0"/>
              <a:t>[1] </a:t>
            </a:r>
            <a:r>
              <a:rPr lang="en-US" altLang="zh-TW" sz="1000" dirty="0"/>
              <a:t>C.W. </a:t>
            </a:r>
            <a:r>
              <a:rPr lang="en-US" altLang="zh-TW" sz="1000" dirty="0" err="1"/>
              <a:t>Wilmsen</a:t>
            </a:r>
            <a:r>
              <a:rPr lang="en-US" altLang="zh-TW" sz="1000" dirty="0"/>
              <a:t>, H. </a:t>
            </a:r>
            <a:r>
              <a:rPr lang="en-US" altLang="zh-TW" sz="1000" dirty="0" err="1"/>
              <a:t>Temkin</a:t>
            </a:r>
            <a:r>
              <a:rPr lang="en-US" altLang="zh-TW" sz="1000" dirty="0"/>
              <a:t>, L.A. </a:t>
            </a:r>
            <a:r>
              <a:rPr lang="en-US" altLang="zh-TW" sz="1000" dirty="0" err="1"/>
              <a:t>Coldren</a:t>
            </a:r>
            <a:r>
              <a:rPr lang="en-US" altLang="zh-TW" sz="1000" dirty="0"/>
              <a:t> (eds.), </a:t>
            </a:r>
            <a:r>
              <a:rPr lang="en-US" altLang="zh-TW" sz="1000" i="1" dirty="0"/>
              <a:t>Vertical-Cavity Surface-Emitting Lasers:</a:t>
            </a:r>
          </a:p>
          <a:p>
            <a:r>
              <a:rPr lang="en-US" altLang="zh-TW" sz="1000" i="1" dirty="0"/>
              <a:t>Design, Fabrication, Characterization, and Applications, (Cambridge Studies in Modern</a:t>
            </a:r>
          </a:p>
          <a:p>
            <a:r>
              <a:rPr lang="en-US" altLang="zh-TW" sz="1000" i="1" dirty="0"/>
              <a:t>Optics) </a:t>
            </a:r>
            <a:r>
              <a:rPr lang="en-US" altLang="zh-TW" sz="1000" dirty="0"/>
              <a:t>(Cambridge University Press, Cambridge), (New Ed edition), 12 Nov </a:t>
            </a:r>
            <a:r>
              <a:rPr lang="en-US" altLang="zh-TW" sz="1000" dirty="0" smtClean="0"/>
              <a:t>2001</a:t>
            </a:r>
          </a:p>
          <a:p>
            <a:r>
              <a:rPr lang="en-US" altLang="zh-TW" sz="1000" dirty="0" smtClean="0"/>
              <a:t>[2] </a:t>
            </a:r>
            <a:r>
              <a:rPr lang="en-US" altLang="zh-TW" sz="1000" dirty="0"/>
              <a:t>P. </a:t>
            </a:r>
            <a:r>
              <a:rPr lang="en-US" altLang="zh-TW" sz="1000" dirty="0" err="1"/>
              <a:t>Yeh</a:t>
            </a:r>
            <a:r>
              <a:rPr lang="en-US" altLang="zh-TW" sz="1000" dirty="0"/>
              <a:t>, A. </a:t>
            </a:r>
            <a:r>
              <a:rPr lang="en-US" altLang="zh-TW" sz="1000" dirty="0" err="1"/>
              <a:t>Yariv</a:t>
            </a:r>
            <a:r>
              <a:rPr lang="en-US" altLang="zh-TW" sz="1000" dirty="0"/>
              <a:t>, </a:t>
            </a:r>
            <a:r>
              <a:rPr lang="en-US" altLang="zh-TW" sz="1000" i="1" dirty="0"/>
              <a:t>Optical Waves in Crystals: Propagation and Control of Laser </a:t>
            </a:r>
            <a:r>
              <a:rPr lang="en-US" altLang="zh-TW" sz="1000" i="1" dirty="0" smtClean="0"/>
              <a:t>Radiation </a:t>
            </a:r>
            <a:r>
              <a:rPr lang="en-US" altLang="zh-TW" sz="1000" dirty="0" smtClean="0"/>
              <a:t>(Wiley</a:t>
            </a:r>
            <a:r>
              <a:rPr lang="en-US" altLang="zh-TW" sz="1000" dirty="0"/>
              <a:t>, New York, 1984)</a:t>
            </a:r>
            <a:endParaRPr lang="zh-TW" altLang="en-US" sz="1000" dirty="0"/>
          </a:p>
        </p:txBody>
      </p:sp>
      <p:pic>
        <p:nvPicPr>
          <p:cNvPr id="13" name="Picture 12"/>
          <p:cNvPicPr>
            <a:picLocks noChangeAspect="1"/>
          </p:cNvPicPr>
          <p:nvPr/>
        </p:nvPicPr>
        <p:blipFill>
          <a:blip r:embed="rId8"/>
          <a:stretch>
            <a:fillRect/>
          </a:stretch>
        </p:blipFill>
        <p:spPr>
          <a:xfrm>
            <a:off x="8256240" y="3789040"/>
            <a:ext cx="2930570" cy="2196653"/>
          </a:xfrm>
          <a:prstGeom prst="rect">
            <a:avLst/>
          </a:prstGeom>
        </p:spPr>
      </p:pic>
    </p:spTree>
    <p:extLst>
      <p:ext uri="{BB962C8B-B14F-4D97-AF65-F5344CB8AC3E}">
        <p14:creationId xmlns:p14="http://schemas.microsoft.com/office/powerpoint/2010/main" val="39084427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764704"/>
            <a:ext cx="8596668" cy="1320800"/>
          </a:xfrm>
        </p:spPr>
        <p:txBody>
          <a:bodyPr/>
          <a:lstStyle/>
          <a:p>
            <a:r>
              <a:rPr lang="en-US" altLang="zh-TW" dirty="0" smtClean="0"/>
              <a:t>Example: reflectance of DBR</a:t>
            </a:r>
            <a:endParaRPr lang="zh-TW" altLang="en-US" dirty="0"/>
          </a:p>
        </p:txBody>
      </p:sp>
      <p:grpSp>
        <p:nvGrpSpPr>
          <p:cNvPr id="5" name="Group 4"/>
          <p:cNvGrpSpPr/>
          <p:nvPr/>
        </p:nvGrpSpPr>
        <p:grpSpPr>
          <a:xfrm>
            <a:off x="4295800" y="2204864"/>
            <a:ext cx="5746298" cy="3024336"/>
            <a:chOff x="623392" y="2276872"/>
            <a:chExt cx="7130164" cy="3975051"/>
          </a:xfrm>
        </p:grpSpPr>
        <p:pic>
          <p:nvPicPr>
            <p:cNvPr id="3" name="Picture 2"/>
            <p:cNvPicPr>
              <a:picLocks noChangeAspect="1"/>
            </p:cNvPicPr>
            <p:nvPr/>
          </p:nvPicPr>
          <p:blipFill>
            <a:blip r:embed="rId2"/>
            <a:stretch>
              <a:fillRect/>
            </a:stretch>
          </p:blipFill>
          <p:spPr>
            <a:xfrm>
              <a:off x="623392" y="2276872"/>
              <a:ext cx="4717166" cy="3975051"/>
            </a:xfrm>
            <a:prstGeom prst="rect">
              <a:avLst/>
            </a:prstGeom>
          </p:spPr>
        </p:pic>
        <p:pic>
          <p:nvPicPr>
            <p:cNvPr id="4" name="Picture 3"/>
            <p:cNvPicPr>
              <a:picLocks noChangeAspect="1"/>
            </p:cNvPicPr>
            <p:nvPr/>
          </p:nvPicPr>
          <p:blipFill>
            <a:blip r:embed="rId3"/>
            <a:stretch>
              <a:fillRect/>
            </a:stretch>
          </p:blipFill>
          <p:spPr>
            <a:xfrm>
              <a:off x="4295799" y="2348880"/>
              <a:ext cx="3457757" cy="1820873"/>
            </a:xfrm>
            <a:prstGeom prst="rect">
              <a:avLst/>
            </a:prstGeom>
          </p:spPr>
        </p:pic>
      </p:grpSp>
      <p:pic>
        <p:nvPicPr>
          <p:cNvPr id="6" name="Picture 5"/>
          <p:cNvPicPr>
            <a:picLocks noChangeAspect="1"/>
          </p:cNvPicPr>
          <p:nvPr/>
        </p:nvPicPr>
        <p:blipFill>
          <a:blip r:embed="rId4"/>
          <a:stretch>
            <a:fillRect/>
          </a:stretch>
        </p:blipFill>
        <p:spPr>
          <a:xfrm>
            <a:off x="839416" y="2132856"/>
            <a:ext cx="2380334" cy="3177977"/>
          </a:xfrm>
          <a:prstGeom prst="rect">
            <a:avLst/>
          </a:prstGeom>
        </p:spPr>
      </p:pic>
      <p:sp>
        <p:nvSpPr>
          <p:cNvPr id="7" name="TextBox 6"/>
          <p:cNvSpPr txBox="1"/>
          <p:nvPr/>
        </p:nvSpPr>
        <p:spPr>
          <a:xfrm>
            <a:off x="767408" y="1628800"/>
            <a:ext cx="6767237" cy="369332"/>
          </a:xfrm>
          <a:prstGeom prst="rect">
            <a:avLst/>
          </a:prstGeom>
          <a:noFill/>
        </p:spPr>
        <p:txBody>
          <a:bodyPr wrap="none" rtlCol="0">
            <a:spAutoFit/>
          </a:bodyPr>
          <a:lstStyle/>
          <a:p>
            <a:r>
              <a:rPr lang="en-US" altLang="zh-TW" dirty="0" smtClean="0"/>
              <a:t>Ref: Ch22, “Introduction </a:t>
            </a:r>
            <a:r>
              <a:rPr lang="en-US" altLang="zh-TW" dirty="0"/>
              <a:t>to </a:t>
            </a:r>
            <a:r>
              <a:rPr lang="en-US" altLang="zh-TW" dirty="0" smtClean="0"/>
              <a:t>Optics”,  by Frank L. </a:t>
            </a:r>
            <a:r>
              <a:rPr lang="en-US" altLang="zh-TW" dirty="0" err="1" smtClean="0"/>
              <a:t>Pedrotti</a:t>
            </a:r>
            <a:r>
              <a:rPr lang="en-US" altLang="zh-TW" dirty="0" smtClean="0"/>
              <a:t> et al.</a:t>
            </a:r>
            <a:endParaRPr lang="zh-TW" altLang="en-US" dirty="0"/>
          </a:p>
        </p:txBody>
      </p:sp>
      <p:sp>
        <p:nvSpPr>
          <p:cNvPr id="9" name="TextBox 8"/>
          <p:cNvSpPr txBox="1"/>
          <p:nvPr/>
        </p:nvSpPr>
        <p:spPr>
          <a:xfrm>
            <a:off x="24407" y="8566"/>
            <a:ext cx="4836580" cy="523220"/>
          </a:xfrm>
          <a:prstGeom prst="rect">
            <a:avLst/>
          </a:prstGeom>
          <a:solidFill>
            <a:srgbClr val="00B0F0"/>
          </a:solidFill>
        </p:spPr>
        <p:txBody>
          <a:bodyPr wrap="none" rtlCol="0">
            <a:spAutoFit/>
          </a:bodyPr>
          <a:lstStyle/>
          <a:p>
            <a:r>
              <a:rPr lang="en-US" altLang="zh-TW" sz="2800" b="1" dirty="0" smtClean="0">
                <a:solidFill>
                  <a:schemeClr val="bg1"/>
                </a:solidFill>
              </a:rPr>
              <a:t>Home work 1.3 (due 03/31)</a:t>
            </a:r>
            <a:endParaRPr lang="zh-TW" altLang="en-US" sz="2800" b="1" dirty="0">
              <a:solidFill>
                <a:schemeClr val="bg1"/>
              </a:solidFill>
            </a:endParaRPr>
          </a:p>
        </p:txBody>
      </p:sp>
      <mc:AlternateContent xmlns:mc="http://schemas.openxmlformats.org/markup-compatibility/2006" xmlns:a14="http://schemas.microsoft.com/office/drawing/2010/main">
        <mc:Choice Requires="a14">
          <p:sp>
            <p:nvSpPr>
              <p:cNvPr id="10" name="TextBox 9"/>
              <p:cNvSpPr txBox="1"/>
              <p:nvPr/>
            </p:nvSpPr>
            <p:spPr>
              <a:xfrm>
                <a:off x="767408" y="5589240"/>
                <a:ext cx="10441160" cy="923330"/>
              </a:xfrm>
              <a:prstGeom prst="rect">
                <a:avLst/>
              </a:prstGeom>
              <a:solidFill>
                <a:schemeClr val="bg1"/>
              </a:solidFill>
            </p:spPr>
            <p:txBody>
              <a:bodyPr wrap="square" rtlCol="0">
                <a:spAutoFit/>
              </a:bodyPr>
              <a:lstStyle/>
              <a:p>
                <a:r>
                  <a:rPr lang="en-US" altLang="zh-TW" b="1" dirty="0" smtClean="0">
                    <a:solidFill>
                      <a:srgbClr val="00B0F0"/>
                    </a:solidFill>
                  </a:rPr>
                  <a:t>HW:</a:t>
                </a:r>
                <a:r>
                  <a:rPr lang="en-US" altLang="zh-TW" dirty="0" smtClean="0">
                    <a:solidFill>
                      <a:srgbClr val="FF0000"/>
                    </a:solidFill>
                  </a:rPr>
                  <a:t> </a:t>
                </a:r>
                <a:r>
                  <a:rPr lang="en-US" altLang="zh-TW" b="1" dirty="0" smtClean="0">
                    <a:solidFill>
                      <a:srgbClr val="FF0000"/>
                    </a:solidFill>
                  </a:rPr>
                  <a:t>Calculate and plot </a:t>
                </a:r>
                <a:r>
                  <a:rPr lang="en-US" altLang="zh-TW" dirty="0" smtClean="0">
                    <a:solidFill>
                      <a:srgbClr val="FF0000"/>
                    </a:solidFill>
                  </a:rPr>
                  <a:t>the reflectance R versus the wavelength </a:t>
                </a:r>
                <a14:m>
                  <m:oMath xmlns:m="http://schemas.openxmlformats.org/officeDocument/2006/math">
                    <m:r>
                      <a:rPr lang="en-US" altLang="zh-TW" b="0" i="1" smtClean="0">
                        <a:solidFill>
                          <a:srgbClr val="FF0000"/>
                        </a:solidFill>
                        <a:latin typeface="Cambria Math" panose="02040503050406030204" pitchFamily="18" charset="0"/>
                      </a:rPr>
                      <m:t>𝜆</m:t>
                    </m:r>
                    <m:r>
                      <a:rPr lang="en-US" altLang="zh-TW" b="0" i="1" smtClean="0">
                        <a:solidFill>
                          <a:srgbClr val="FF0000"/>
                        </a:solidFill>
                        <a:latin typeface="Cambria Math" panose="02040503050406030204" pitchFamily="18" charset="0"/>
                      </a:rPr>
                      <m:t>=350,….850 </m:t>
                    </m:r>
                    <m:r>
                      <a:rPr lang="en-US" altLang="zh-TW" b="0" i="1" smtClean="0">
                        <a:solidFill>
                          <a:srgbClr val="FF0000"/>
                        </a:solidFill>
                        <a:latin typeface="Cambria Math" panose="02040503050406030204" pitchFamily="18" charset="0"/>
                      </a:rPr>
                      <m:t>𝑛𝑚</m:t>
                    </m:r>
                    <m:r>
                      <a:rPr lang="en-US" altLang="zh-TW" b="0" i="1" smtClean="0">
                        <a:solidFill>
                          <a:srgbClr val="FF0000"/>
                        </a:solidFill>
                        <a:latin typeface="Cambria Math" panose="02040503050406030204" pitchFamily="18" charset="0"/>
                      </a:rPr>
                      <m:t> </m:t>
                    </m:r>
                  </m:oMath>
                </a14:m>
                <a:r>
                  <a:rPr lang="en-US" altLang="zh-TW" dirty="0" smtClean="0">
                    <a:solidFill>
                      <a:srgbClr val="FF0000"/>
                    </a:solidFill>
                  </a:rPr>
                  <a:t>of normal incident light to a DBR composed of N=2,3…6 pairs of high- and low-index layers of </a:t>
                </a:r>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𝒅</m:t>
                        </m:r>
                      </m:e>
                      <m:sub>
                        <m:r>
                          <a:rPr lang="en-US" altLang="zh-TW" b="1" i="1" smtClean="0">
                            <a:solidFill>
                              <a:srgbClr val="FF0000"/>
                            </a:solidFill>
                            <a:latin typeface="Cambria Math" panose="02040503050406030204" pitchFamily="18" charset="0"/>
                          </a:rPr>
                          <m:t>𝒊</m:t>
                        </m:r>
                      </m:sub>
                    </m:sSub>
                    <m:r>
                      <a:rPr lang="en-US" altLang="zh-TW" b="1" i="1" smtClean="0">
                        <a:solidFill>
                          <a:srgbClr val="FF0000"/>
                        </a:solidFill>
                        <a:latin typeface="Cambria Math" panose="02040503050406030204" pitchFamily="18" charset="0"/>
                      </a:rPr>
                      <m:t>=</m:t>
                    </m:r>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𝝀</m:t>
                        </m:r>
                      </m:e>
                      <m:sub>
                        <m:r>
                          <a:rPr lang="en-US" altLang="zh-TW" b="1" i="1" smtClean="0">
                            <a:solidFill>
                              <a:srgbClr val="FF0000"/>
                            </a:solidFill>
                            <a:latin typeface="Cambria Math" panose="02040503050406030204" pitchFamily="18" charset="0"/>
                          </a:rPr>
                          <m:t>𝟎</m:t>
                        </m:r>
                      </m:sub>
                    </m:sSub>
                    <m:r>
                      <a:rPr lang="en-US" altLang="zh-TW" b="1" i="1" smtClean="0">
                        <a:solidFill>
                          <a:srgbClr val="FF0000"/>
                        </a:solidFill>
                        <a:latin typeface="Cambria Math" panose="02040503050406030204" pitchFamily="18" charset="0"/>
                      </a:rPr>
                      <m:t>/</m:t>
                    </m:r>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𝟒</m:t>
                        </m:r>
                        <m:r>
                          <a:rPr lang="en-US" altLang="zh-TW" b="1" i="1" smtClean="0">
                            <a:solidFill>
                              <a:srgbClr val="FF0000"/>
                            </a:solidFill>
                            <a:latin typeface="Cambria Math" panose="02040503050406030204" pitchFamily="18" charset="0"/>
                          </a:rPr>
                          <m:t>𝒏</m:t>
                        </m:r>
                      </m:e>
                      <m:sub>
                        <m:r>
                          <a:rPr lang="en-US" altLang="zh-TW" b="1" i="1" smtClean="0">
                            <a:solidFill>
                              <a:srgbClr val="FF0000"/>
                            </a:solidFill>
                            <a:latin typeface="Cambria Math" panose="02040503050406030204" pitchFamily="18" charset="0"/>
                          </a:rPr>
                          <m:t>𝒊</m:t>
                        </m:r>
                      </m:sub>
                    </m:sSub>
                  </m:oMath>
                </a14:m>
                <a:r>
                  <a:rPr lang="zh-TW" altLang="en-US" dirty="0" smtClean="0">
                    <a:solidFill>
                      <a:srgbClr val="FF0000"/>
                    </a:solidFill>
                  </a:rPr>
                  <a:t> </a:t>
                </a:r>
                <a:r>
                  <a:rPr lang="en-US" altLang="zh-TW" dirty="0" smtClean="0">
                    <a:solidFill>
                      <a:srgbClr val="FF0000"/>
                    </a:solidFill>
                  </a:rPr>
                  <a:t>with </a:t>
                </a:r>
                <a14:m>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b="0" i="1" smtClean="0">
                            <a:solidFill>
                              <a:srgbClr val="FF0000"/>
                            </a:solidFill>
                            <a:latin typeface="Cambria Math" panose="02040503050406030204" pitchFamily="18" charset="0"/>
                          </a:rPr>
                          <m:t>𝑛</m:t>
                        </m:r>
                      </m:e>
                      <m:sub>
                        <m:r>
                          <a:rPr lang="en-US" altLang="zh-TW" b="0" i="1" smtClean="0">
                            <a:solidFill>
                              <a:srgbClr val="FF0000"/>
                            </a:solidFill>
                            <a:latin typeface="Cambria Math" panose="02040503050406030204" pitchFamily="18" charset="0"/>
                          </a:rPr>
                          <m:t>1</m:t>
                        </m:r>
                      </m:sub>
                    </m:sSub>
                    <m:r>
                      <a:rPr lang="en-US" altLang="zh-TW" b="0" i="1" smtClean="0">
                        <a:solidFill>
                          <a:srgbClr val="FF0000"/>
                        </a:solidFill>
                        <a:latin typeface="Cambria Math" panose="02040503050406030204" pitchFamily="18" charset="0"/>
                      </a:rPr>
                      <m:t>=2.35</m:t>
                    </m:r>
                  </m:oMath>
                </a14:m>
                <a:r>
                  <a:rPr lang="zh-TW" altLang="en-US" dirty="0" smtClean="0">
                    <a:solidFill>
                      <a:srgbClr val="FF0000"/>
                    </a:solidFill>
                  </a:rPr>
                  <a:t> </a:t>
                </a:r>
                <a:r>
                  <a:rPr lang="en-US" altLang="zh-TW" dirty="0" smtClean="0">
                    <a:solidFill>
                      <a:srgbClr val="FF0000"/>
                    </a:solidFill>
                  </a:rPr>
                  <a:t>and </a:t>
                </a:r>
                <a14:m>
                  <m:oMath xmlns:m="http://schemas.openxmlformats.org/officeDocument/2006/math">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𝑛</m:t>
                        </m:r>
                      </m:e>
                      <m:sub>
                        <m:r>
                          <a:rPr lang="en-US" altLang="zh-TW" b="0" i="1" smtClean="0">
                            <a:solidFill>
                              <a:srgbClr val="FF0000"/>
                            </a:solidFill>
                            <a:latin typeface="Cambria Math" panose="02040503050406030204" pitchFamily="18" charset="0"/>
                          </a:rPr>
                          <m:t>2</m:t>
                        </m:r>
                      </m:sub>
                    </m:sSub>
                    <m:r>
                      <a:rPr lang="en-US" altLang="zh-TW" i="1">
                        <a:solidFill>
                          <a:srgbClr val="FF0000"/>
                        </a:solidFill>
                        <a:latin typeface="Cambria Math" panose="02040503050406030204" pitchFamily="18" charset="0"/>
                      </a:rPr>
                      <m:t>=</m:t>
                    </m:r>
                    <m:r>
                      <a:rPr lang="en-US" altLang="zh-TW" b="0" i="1" smtClean="0">
                        <a:solidFill>
                          <a:srgbClr val="FF0000"/>
                        </a:solidFill>
                        <a:latin typeface="Cambria Math" panose="02040503050406030204" pitchFamily="18" charset="0"/>
                      </a:rPr>
                      <m:t>1.38</m:t>
                    </m:r>
                  </m:oMath>
                </a14:m>
                <a:r>
                  <a:rPr lang="zh-TW" altLang="en-US" dirty="0">
                    <a:solidFill>
                      <a:srgbClr val="FF0000"/>
                    </a:solidFill>
                  </a:rPr>
                  <a:t> </a:t>
                </a:r>
                <a:r>
                  <a:rPr lang="en-US" altLang="zh-TW" dirty="0" smtClean="0">
                    <a:solidFill>
                      <a:srgbClr val="FF0000"/>
                    </a:solidFill>
                  </a:rPr>
                  <a:t> and </a:t>
                </a:r>
                <a14:m>
                  <m:oMath xmlns:m="http://schemas.openxmlformats.org/officeDocument/2006/math">
                    <m:sSub>
                      <m:sSubPr>
                        <m:ctrlPr>
                          <a:rPr lang="en-US" altLang="zh-TW" b="0" i="1" smtClean="0">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𝜆</m:t>
                        </m:r>
                      </m:e>
                      <m:sub>
                        <m:r>
                          <a:rPr lang="en-US" altLang="zh-TW" b="0" i="1" smtClean="0">
                            <a:solidFill>
                              <a:srgbClr val="FF0000"/>
                            </a:solidFill>
                            <a:latin typeface="Cambria Math" panose="02040503050406030204" pitchFamily="18" charset="0"/>
                          </a:rPr>
                          <m:t>0</m:t>
                        </m:r>
                      </m:sub>
                    </m:sSub>
                    <m:r>
                      <a:rPr lang="en-US" altLang="zh-TW" b="0" i="1" smtClean="0">
                        <a:solidFill>
                          <a:srgbClr val="FF0000"/>
                        </a:solidFill>
                        <a:latin typeface="Cambria Math" panose="02040503050406030204" pitchFamily="18" charset="0"/>
                      </a:rPr>
                      <m:t>=550</m:t>
                    </m:r>
                    <m:r>
                      <a:rPr lang="en-US" altLang="zh-TW" b="0" i="1" smtClean="0">
                        <a:solidFill>
                          <a:srgbClr val="FF0000"/>
                        </a:solidFill>
                        <a:latin typeface="Cambria Math" panose="02040503050406030204" pitchFamily="18" charset="0"/>
                      </a:rPr>
                      <m:t>𝑛𝑚</m:t>
                    </m:r>
                    <m:r>
                      <a:rPr lang="en-US" altLang="zh-TW" b="0" i="1" smtClean="0">
                        <a:solidFill>
                          <a:srgbClr val="FF0000"/>
                        </a:solidFill>
                        <a:latin typeface="Cambria Math" panose="02040503050406030204" pitchFamily="18" charset="0"/>
                      </a:rPr>
                      <m:t>.</m:t>
                    </m:r>
                  </m:oMath>
                </a14:m>
                <a:endParaRPr lang="zh-TW" alt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67408" y="5589240"/>
                <a:ext cx="10441160" cy="923330"/>
              </a:xfrm>
              <a:prstGeom prst="rect">
                <a:avLst/>
              </a:prstGeom>
              <a:blipFill>
                <a:blip r:embed="rId5"/>
                <a:stretch>
                  <a:fillRect l="-525" t="-4636" b="-927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648882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Problem: DBR with smooth interface</a:t>
            </a:r>
            <a:endParaRPr lang="zh-TW" altLang="en-US" dirty="0"/>
          </a:p>
        </p:txBody>
      </p:sp>
      <p:sp>
        <p:nvSpPr>
          <p:cNvPr id="3" name="TextBox 2"/>
          <p:cNvSpPr txBox="1"/>
          <p:nvPr/>
        </p:nvSpPr>
        <p:spPr>
          <a:xfrm>
            <a:off x="24407" y="8566"/>
            <a:ext cx="1580882" cy="523220"/>
          </a:xfrm>
          <a:prstGeom prst="rect">
            <a:avLst/>
          </a:prstGeom>
          <a:solidFill>
            <a:srgbClr val="FFC000"/>
          </a:solidFill>
        </p:spPr>
        <p:txBody>
          <a:bodyPr wrap="none" rtlCol="0">
            <a:spAutoFit/>
          </a:bodyPr>
          <a:lstStyle/>
          <a:p>
            <a:r>
              <a:rPr lang="en-US" altLang="zh-TW" sz="2800" b="1" dirty="0"/>
              <a:t>problem</a:t>
            </a:r>
            <a:endParaRPr lang="zh-TW" altLang="en-US" sz="2800" b="1" dirty="0"/>
          </a:p>
        </p:txBody>
      </p:sp>
      <p:pic>
        <p:nvPicPr>
          <p:cNvPr id="8" name="Picture 7"/>
          <p:cNvPicPr>
            <a:picLocks noChangeAspect="1"/>
          </p:cNvPicPr>
          <p:nvPr/>
        </p:nvPicPr>
        <p:blipFill>
          <a:blip r:embed="rId2"/>
          <a:stretch>
            <a:fillRect/>
          </a:stretch>
        </p:blipFill>
        <p:spPr>
          <a:xfrm>
            <a:off x="695400" y="3933056"/>
            <a:ext cx="3456384" cy="2349327"/>
          </a:xfrm>
          <a:prstGeom prst="rect">
            <a:avLst/>
          </a:prstGeom>
        </p:spPr>
      </p:pic>
      <p:pic>
        <p:nvPicPr>
          <p:cNvPr id="9" name="Picture 8"/>
          <p:cNvPicPr>
            <a:picLocks noChangeAspect="1"/>
          </p:cNvPicPr>
          <p:nvPr/>
        </p:nvPicPr>
        <p:blipFill>
          <a:blip r:embed="rId3"/>
          <a:stretch>
            <a:fillRect/>
          </a:stretch>
        </p:blipFill>
        <p:spPr>
          <a:xfrm>
            <a:off x="5087888" y="3068960"/>
            <a:ext cx="5093860" cy="3531405"/>
          </a:xfrm>
          <a:prstGeom prst="rect">
            <a:avLst/>
          </a:prstGeom>
        </p:spPr>
      </p:pic>
      <p:sp>
        <p:nvSpPr>
          <p:cNvPr id="10" name="TextBox 9"/>
          <p:cNvSpPr txBox="1"/>
          <p:nvPr/>
        </p:nvSpPr>
        <p:spPr>
          <a:xfrm>
            <a:off x="695400" y="1700808"/>
            <a:ext cx="8812028" cy="646331"/>
          </a:xfrm>
          <a:prstGeom prst="rect">
            <a:avLst/>
          </a:prstGeom>
          <a:noFill/>
        </p:spPr>
        <p:txBody>
          <a:bodyPr wrap="none" rtlCol="0">
            <a:spAutoFit/>
          </a:bodyPr>
          <a:lstStyle/>
          <a:p>
            <a:r>
              <a:rPr lang="en-US" altLang="zh-TW" dirty="0" smtClean="0"/>
              <a:t>Error function: </a:t>
            </a:r>
            <a:r>
              <a:rPr lang="en-US" altLang="zh-TW" dirty="0">
                <a:hlinkClick r:id="rId4"/>
              </a:rPr>
              <a:t>https://</a:t>
            </a:r>
            <a:r>
              <a:rPr lang="en-US" altLang="zh-TW" dirty="0" smtClean="0">
                <a:hlinkClick r:id="rId4"/>
              </a:rPr>
              <a:t>mathworld.wolfram.com/Erf.html</a:t>
            </a:r>
            <a:endParaRPr lang="en-US" altLang="zh-TW" dirty="0" smtClean="0"/>
          </a:p>
          <a:p>
            <a:r>
              <a:rPr lang="en-US" altLang="zh-TW" dirty="0" smtClean="0"/>
              <a:t>Heaviside step </a:t>
            </a:r>
            <a:r>
              <a:rPr lang="en-US" altLang="zh-TW" dirty="0" err="1" smtClean="0"/>
              <a:t>func</a:t>
            </a:r>
            <a:r>
              <a:rPr lang="en-US" altLang="zh-TW" dirty="0" smtClean="0"/>
              <a:t>: </a:t>
            </a:r>
            <a:r>
              <a:rPr lang="en-US" altLang="zh-TW" dirty="0">
                <a:hlinkClick r:id="rId5"/>
              </a:rPr>
              <a:t>https://mathworld.wolfram.com/HeavisideStepFunction.html</a:t>
            </a:r>
            <a:endParaRPr lang="zh-TW" altLang="en-US" dirty="0"/>
          </a:p>
        </p:txBody>
      </p:sp>
      <p:sp>
        <p:nvSpPr>
          <p:cNvPr id="11" name="TextBox 10"/>
          <p:cNvSpPr txBox="1"/>
          <p:nvPr/>
        </p:nvSpPr>
        <p:spPr>
          <a:xfrm>
            <a:off x="1343472" y="6597352"/>
            <a:ext cx="7233070" cy="261610"/>
          </a:xfrm>
          <a:prstGeom prst="rect">
            <a:avLst/>
          </a:prstGeom>
          <a:noFill/>
        </p:spPr>
        <p:txBody>
          <a:bodyPr wrap="none" rtlCol="0">
            <a:spAutoFit/>
          </a:bodyPr>
          <a:lstStyle/>
          <a:p>
            <a:r>
              <a:rPr lang="en-US" altLang="zh-TW" sz="1100" dirty="0">
                <a:solidFill>
                  <a:srgbClr val="0099CC"/>
                </a:solidFill>
              </a:rPr>
              <a:t>C:\Users\sjche\Desktop\Work place\teaching\computational physics\linear algebra\DBR-Mirror\error function.py</a:t>
            </a:r>
            <a:endParaRPr lang="zh-TW" altLang="en-US" sz="1100" dirty="0">
              <a:solidFill>
                <a:srgbClr val="0099CC"/>
              </a:solidFill>
            </a:endParaRPr>
          </a:p>
        </p:txBody>
      </p:sp>
      <p:sp>
        <p:nvSpPr>
          <p:cNvPr id="12" name="TextBox 11"/>
          <p:cNvSpPr txBox="1"/>
          <p:nvPr/>
        </p:nvSpPr>
        <p:spPr>
          <a:xfrm>
            <a:off x="2135560" y="4725144"/>
            <a:ext cx="755335" cy="276999"/>
          </a:xfrm>
          <a:prstGeom prst="rect">
            <a:avLst/>
          </a:prstGeom>
          <a:solidFill>
            <a:schemeClr val="accent1"/>
          </a:solidFill>
        </p:spPr>
        <p:txBody>
          <a:bodyPr wrap="none" rtlCol="0">
            <a:spAutoFit/>
          </a:bodyPr>
          <a:lstStyle/>
          <a:p>
            <a:r>
              <a:rPr lang="en-US" altLang="zh-TW" sz="1200" dirty="0" smtClean="0">
                <a:solidFill>
                  <a:srgbClr val="FF0000"/>
                </a:solidFill>
              </a:rPr>
              <a:t>d1=d2=5</a:t>
            </a:r>
            <a:endParaRPr lang="zh-TW" altLang="en-US" sz="1200" dirty="0">
              <a:solidFill>
                <a:srgbClr val="FF0000"/>
              </a:solidFill>
            </a:endParaRPr>
          </a:p>
        </p:txBody>
      </p:sp>
      <p:pic>
        <p:nvPicPr>
          <p:cNvPr id="4" name="Picture 3"/>
          <p:cNvPicPr>
            <a:picLocks noChangeAspect="1"/>
          </p:cNvPicPr>
          <p:nvPr/>
        </p:nvPicPr>
        <p:blipFill>
          <a:blip r:embed="rId6"/>
          <a:stretch>
            <a:fillRect/>
          </a:stretch>
        </p:blipFill>
        <p:spPr>
          <a:xfrm>
            <a:off x="9984432" y="1556792"/>
            <a:ext cx="1944216" cy="643904"/>
          </a:xfrm>
          <a:prstGeom prst="rect">
            <a:avLst/>
          </a:prstGeom>
        </p:spPr>
      </p:pic>
    </p:spTree>
    <p:extLst>
      <p:ext uri="{BB962C8B-B14F-4D97-AF65-F5344CB8AC3E}">
        <p14:creationId xmlns:p14="http://schemas.microsoft.com/office/powerpoint/2010/main" val="683028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System of </a:t>
            </a:r>
            <a:r>
              <a:rPr lang="en-US" altLang="zh-TW" dirty="0"/>
              <a:t>l</a:t>
            </a:r>
            <a:r>
              <a:rPr lang="en-US" altLang="zh-TW" dirty="0" smtClean="0"/>
              <a:t>inear equations: traffic flows</a:t>
            </a:r>
            <a:endParaRPr lang="zh-TW" altLang="en-US" dirty="0"/>
          </a:p>
        </p:txBody>
      </p:sp>
      <p:pic>
        <p:nvPicPr>
          <p:cNvPr id="3" name="Picture 2"/>
          <p:cNvPicPr>
            <a:picLocks noChangeAspect="1" noChangeArrowheads="1"/>
          </p:cNvPicPr>
          <p:nvPr/>
        </p:nvPicPr>
        <p:blipFill>
          <a:blip r:embed="rId3" cstate="print"/>
          <a:srcRect/>
          <a:stretch>
            <a:fillRect/>
          </a:stretch>
        </p:blipFill>
        <p:spPr bwMode="auto">
          <a:xfrm>
            <a:off x="1127448" y="2204864"/>
            <a:ext cx="3816424" cy="4255725"/>
          </a:xfrm>
          <a:prstGeom prst="rect">
            <a:avLst/>
          </a:prstGeom>
          <a:noFill/>
          <a:ln w="9525" cap="flat" cmpd="sng" algn="ctr">
            <a:noFill/>
            <a:prstDash val="solid"/>
            <a:miter lim="800000"/>
            <a:headEnd/>
            <a:tailEnd/>
          </a:ln>
        </p:spPr>
      </p:pic>
      <p:sp>
        <p:nvSpPr>
          <p:cNvPr id="5" name="TextBox 4"/>
          <p:cNvSpPr txBox="1"/>
          <p:nvPr/>
        </p:nvSpPr>
        <p:spPr>
          <a:xfrm>
            <a:off x="838200" y="1445017"/>
            <a:ext cx="8950014" cy="369332"/>
          </a:xfrm>
          <a:prstGeom prst="rect">
            <a:avLst/>
          </a:prstGeom>
          <a:noFill/>
        </p:spPr>
        <p:txBody>
          <a:bodyPr wrap="none" rtlCol="0">
            <a:spAutoFit/>
          </a:bodyPr>
          <a:lstStyle/>
          <a:p>
            <a:r>
              <a:rPr lang="en-US" altLang="zh-TW" dirty="0" smtClean="0"/>
              <a:t>Ref: Ch1 “Linear Algebra with Applications”, Steven J. Leon, 9</a:t>
            </a:r>
            <a:r>
              <a:rPr lang="en-US" altLang="zh-TW" baseline="30000" dirty="0" smtClean="0"/>
              <a:t>th</a:t>
            </a:r>
            <a:r>
              <a:rPr lang="en-US" altLang="zh-TW" dirty="0" smtClean="0"/>
              <a:t> ed., Pearson Education Limited.</a:t>
            </a:r>
            <a:endParaRPr lang="zh-TW" alt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755099019"/>
              </p:ext>
            </p:extLst>
          </p:nvPr>
        </p:nvGraphicFramePr>
        <p:xfrm>
          <a:off x="5447928" y="4221088"/>
          <a:ext cx="3786187" cy="1935162"/>
        </p:xfrm>
        <a:graphic>
          <a:graphicData uri="http://schemas.openxmlformats.org/presentationml/2006/ole">
            <mc:AlternateContent xmlns:mc="http://schemas.openxmlformats.org/markup-compatibility/2006">
              <mc:Choice xmlns:v="urn:schemas-microsoft-com:vml" Requires="v">
                <p:oleObj spid="_x0000_s12379" name="Equation" r:id="rId4" imgW="2184120" imgH="1117440" progId="Equation.DSMT4">
                  <p:embed/>
                </p:oleObj>
              </mc:Choice>
              <mc:Fallback>
                <p:oleObj name="Equation" r:id="rId4" imgW="2184120" imgH="1117440" progId="Equation.DSMT4">
                  <p:embed/>
                  <p:pic>
                    <p:nvPicPr>
                      <p:cNvPr id="6" name="Object 5"/>
                      <p:cNvPicPr/>
                      <p:nvPr/>
                    </p:nvPicPr>
                    <p:blipFill>
                      <a:blip r:embed="rId5"/>
                      <a:stretch>
                        <a:fillRect/>
                      </a:stretch>
                    </p:blipFill>
                    <p:spPr>
                      <a:xfrm>
                        <a:off x="5447928" y="4221088"/>
                        <a:ext cx="3786187" cy="1935162"/>
                      </a:xfrm>
                      <a:prstGeom prst="rect">
                        <a:avLst/>
                      </a:prstGeom>
                    </p:spPr>
                  </p:pic>
                </p:oleObj>
              </mc:Fallback>
            </mc:AlternateContent>
          </a:graphicData>
        </a:graphic>
      </p:graphicFrame>
      <p:sp>
        <p:nvSpPr>
          <p:cNvPr id="8" name="TextBox 7"/>
          <p:cNvSpPr txBox="1"/>
          <p:nvPr/>
        </p:nvSpPr>
        <p:spPr>
          <a:xfrm>
            <a:off x="5313207" y="2262990"/>
            <a:ext cx="2497062" cy="338554"/>
          </a:xfrm>
          <a:prstGeom prst="rect">
            <a:avLst/>
          </a:prstGeom>
          <a:solidFill>
            <a:schemeClr val="accent1">
              <a:lumMod val="60000"/>
              <a:lumOff val="40000"/>
            </a:schemeClr>
          </a:solidFill>
        </p:spPr>
        <p:txBody>
          <a:bodyPr wrap="square" rtlCol="0">
            <a:spAutoFit/>
          </a:bodyPr>
          <a:lstStyle/>
          <a:p>
            <a:r>
              <a:rPr lang="en-US" altLang="en-US" sz="1600" b="1" kern="1200" dirty="0" smtClean="0">
                <a:solidFill>
                  <a:schemeClr val="tx1"/>
                </a:solidFill>
                <a:latin typeface="+mn-lt"/>
                <a:ea typeface="+mn-ea"/>
                <a:cs typeface="+mn-cs"/>
              </a:rPr>
              <a:t>Exercise_traffic-flow-1:</a:t>
            </a:r>
            <a:endParaRPr lang="en-US" altLang="en-US" sz="1600" b="1" kern="1200" dirty="0">
              <a:solidFill>
                <a:schemeClr val="tx1"/>
              </a:solidFill>
              <a:latin typeface="+mn-lt"/>
              <a:ea typeface="+mn-ea"/>
              <a:cs typeface="+mn-cs"/>
            </a:endParaRPr>
          </a:p>
        </p:txBody>
      </p:sp>
      <p:grpSp>
        <p:nvGrpSpPr>
          <p:cNvPr id="14" name="Group 13"/>
          <p:cNvGrpSpPr/>
          <p:nvPr/>
        </p:nvGrpSpPr>
        <p:grpSpPr>
          <a:xfrm>
            <a:off x="5519936" y="3068960"/>
            <a:ext cx="3291286" cy="801380"/>
            <a:chOff x="5519936" y="3068960"/>
            <a:chExt cx="3291286" cy="801380"/>
          </a:xfrm>
        </p:grpSpPr>
        <p:sp>
          <p:nvSpPr>
            <p:cNvPr id="7" name="TextBox 6"/>
            <p:cNvSpPr txBox="1"/>
            <p:nvPr/>
          </p:nvSpPr>
          <p:spPr>
            <a:xfrm>
              <a:off x="5591944" y="3068960"/>
              <a:ext cx="2084225" cy="369332"/>
            </a:xfrm>
            <a:prstGeom prst="rect">
              <a:avLst/>
            </a:prstGeom>
            <a:noFill/>
            <a:ln>
              <a:solidFill>
                <a:schemeClr val="accent1"/>
              </a:solidFill>
            </a:ln>
          </p:spPr>
          <p:txBody>
            <a:bodyPr wrap="none" rtlCol="0">
              <a:spAutoFit/>
            </a:bodyPr>
            <a:lstStyle/>
            <a:p>
              <a:r>
                <a:rPr lang="en-US" altLang="zh-TW" dirty="0" smtClean="0"/>
                <a:t>Flow in = Flow out</a:t>
              </a:r>
              <a:endParaRPr lang="zh-TW" altLang="en-US" dirty="0"/>
            </a:p>
          </p:txBody>
        </p:sp>
        <mc:AlternateContent xmlns:mc="http://schemas.openxmlformats.org/markup-compatibility/2006" xmlns:a14="http://schemas.microsoft.com/office/drawing/2010/main">
          <mc:Choice Requires="a14">
            <p:sp>
              <p:nvSpPr>
                <p:cNvPr id="13" name="TextBox 12"/>
                <p:cNvSpPr txBox="1"/>
                <p:nvPr/>
              </p:nvSpPr>
              <p:spPr>
                <a:xfrm>
                  <a:off x="5519936" y="3501008"/>
                  <a:ext cx="3291286" cy="369332"/>
                </a:xfrm>
                <a:prstGeom prst="rect">
                  <a:avLst/>
                </a:prstGeom>
                <a:noFill/>
              </p:spPr>
              <p:txBody>
                <a:bodyPr wrap="none" rtlCol="0">
                  <a:spAutoFit/>
                </a:bodyPr>
                <a:lstStyle/>
                <a:p>
                  <a14:m>
                    <m:oMath xmlns:m="http://schemas.openxmlformats.org/officeDocument/2006/math">
                      <m:r>
                        <a:rPr lang="en-US" altLang="zh-TW" b="0" i="1" smtClean="0">
                          <a:latin typeface="Cambria Math" panose="02040503050406030204" pitchFamily="18" charset="0"/>
                        </a:rPr>
                        <m:t>⇒ </m:t>
                      </m:r>
                    </m:oMath>
                  </a14:m>
                  <a:r>
                    <a:rPr lang="en-US" altLang="zh-TW" dirty="0" smtClean="0"/>
                    <a:t>the linear equation system:</a:t>
                  </a:r>
                  <a:endParaRPr lang="zh-TW"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519936" y="3501008"/>
                  <a:ext cx="3291286" cy="369332"/>
                </a:xfrm>
                <a:prstGeom prst="rect">
                  <a:avLst/>
                </a:prstGeom>
                <a:blipFill>
                  <a:blip r:embed="rId6"/>
                  <a:stretch>
                    <a:fillRect t="-9836" r="-1113" b="-2295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611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Solving </a:t>
            </a:r>
            <a:r>
              <a:rPr lang="en-US" altLang="zh-TW" dirty="0" smtClean="0"/>
              <a:t>a linear equation system using Python/</a:t>
            </a:r>
            <a:r>
              <a:rPr lang="en-US" altLang="zh-TW" dirty="0" err="1" smtClean="0"/>
              <a:t>Numpy</a:t>
            </a:r>
            <a:r>
              <a:rPr lang="en-US" altLang="zh-TW" dirty="0" smtClean="0"/>
              <a:t>: </a:t>
            </a:r>
            <a:r>
              <a:rPr lang="en-US" altLang="zh-TW" dirty="0" err="1" smtClean="0"/>
              <a:t>linalg.solve</a:t>
            </a:r>
            <a:r>
              <a:rPr lang="en-US" altLang="zh-TW" dirty="0" smtClean="0"/>
              <a:t>()</a:t>
            </a:r>
            <a:endParaRPr lang="zh-TW" altLang="en-US" dirty="0"/>
          </a:p>
        </p:txBody>
      </p:sp>
      <p:sp>
        <p:nvSpPr>
          <p:cNvPr id="3" name="TextBox 2"/>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623392" y="1844824"/>
                <a:ext cx="9285171" cy="2093394"/>
              </a:xfrm>
              <a:prstGeom prst="rect">
                <a:avLst/>
              </a:prstGeom>
              <a:noFill/>
            </p:spPr>
            <p:txBody>
              <a:bodyPr wrap="none" rtlCol="0">
                <a:spAutoFit/>
              </a:bodyPr>
              <a:lstStyle/>
              <a:p>
                <a:r>
                  <a:rPr lang="en-US" altLang="zh-TW" b="1" dirty="0">
                    <a:solidFill>
                      <a:srgbClr val="7030A0"/>
                    </a:solidFill>
                  </a:rPr>
                  <a:t>Exercise: </a:t>
                </a:r>
                <a:r>
                  <a:rPr lang="en-US" altLang="zh-TW" dirty="0" smtClean="0"/>
                  <a:t>Write a python code to solve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+4</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=2, −2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=14, </m:t>
                    </m:r>
                  </m:oMath>
                </a14:m>
                <a:endParaRPr lang="en-US" altLang="zh-TW" dirty="0" smtClean="0"/>
              </a:p>
              <a:p>
                <a:endParaRPr lang="en-US" altLang="zh-TW" dirty="0" smtClean="0"/>
              </a:p>
              <a:p>
                <a:r>
                  <a:rPr lang="en-US" altLang="zh-TW" dirty="0" smtClean="0"/>
                  <a:t>i.e. </a:t>
                </a:r>
                <a14:m>
                  <m:oMath xmlns:m="http://schemas.openxmlformats.org/officeDocument/2006/math">
                    <m:r>
                      <a:rPr lang="en-US" altLang="zh-TW" b="1" i="1" smtClean="0">
                        <a:latin typeface="Cambria Math" panose="02040503050406030204" pitchFamily="18" charset="0"/>
                      </a:rPr>
                      <m:t>𝑨𝒙</m:t>
                    </m:r>
                    <m:r>
                      <a:rPr lang="en-US" altLang="zh-TW" b="1" i="1" smtClean="0">
                        <a:latin typeface="Cambria Math" panose="02040503050406030204" pitchFamily="18" charset="0"/>
                      </a:rPr>
                      <m:t>=</m:t>
                    </m:r>
                    <m:r>
                      <a:rPr lang="en-US" altLang="zh-TW" b="1" i="1" smtClean="0">
                        <a:latin typeface="Cambria Math" panose="02040503050406030204" pitchFamily="18" charset="0"/>
                      </a:rPr>
                      <m:t>𝒃</m:t>
                    </m:r>
                    <m:r>
                      <a:rPr lang="en-US" altLang="zh-TW" b="0" i="1" smtClean="0">
                        <a:latin typeface="Cambria Math" panose="02040503050406030204" pitchFamily="18" charset="0"/>
                      </a:rPr>
                      <m:t>, </m:t>
                    </m:r>
                  </m:oMath>
                </a14:m>
                <a:r>
                  <a:rPr lang="en-US" altLang="zh-TW" dirty="0" smtClean="0"/>
                  <a:t>where </a:t>
                </a:r>
                <a14:m>
                  <m:oMath xmlns:m="http://schemas.openxmlformats.org/officeDocument/2006/math">
                    <m:r>
                      <a:rPr lang="en-US" altLang="zh-TW" b="1" i="1" smtClean="0">
                        <a:latin typeface="Cambria Math" panose="02040503050406030204" pitchFamily="18" charset="0"/>
                      </a:rPr>
                      <m:t>𝑨</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2"/>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1</m:t>
                              </m:r>
                            </m:e>
                            <m:e>
                              <m:r>
                                <a:rPr lang="en-US" altLang="zh-TW" b="0" i="1" smtClean="0">
                                  <a:latin typeface="Cambria Math" panose="02040503050406030204" pitchFamily="18" charset="0"/>
                                </a:rPr>
                                <m:t>4</m:t>
                              </m:r>
                            </m:e>
                          </m:mr>
                          <m:mr>
                            <m:e>
                              <m:r>
                                <a:rPr lang="en-US" altLang="zh-TW" b="0" i="1" smtClean="0">
                                  <a:latin typeface="Cambria Math" panose="02040503050406030204" pitchFamily="18" charset="0"/>
                                </a:rPr>
                                <m:t>−2</m:t>
                              </m:r>
                            </m:e>
                            <m:e>
                              <m:r>
                                <a:rPr lang="en-US" altLang="zh-TW" b="0" i="1" smtClean="0">
                                  <a:latin typeface="Cambria Math" panose="02040503050406030204" pitchFamily="18" charset="0"/>
                                </a:rPr>
                                <m:t>1</m:t>
                              </m:r>
                            </m:e>
                          </m:mr>
                        </m:m>
                      </m:e>
                    </m:d>
                  </m:oMath>
                </a14:m>
                <a:r>
                  <a:rPr lang="en-US" altLang="zh-TW" dirty="0" smtClean="0"/>
                  <a:t>, </a:t>
                </a:r>
                <a14:m>
                  <m:oMath xmlns:m="http://schemas.openxmlformats.org/officeDocument/2006/math">
                    <m:r>
                      <a:rPr lang="en-US" altLang="zh-TW" b="1" i="1" smtClean="0">
                        <a:latin typeface="Cambria Math" panose="02040503050406030204" pitchFamily="18" charset="0"/>
                      </a:rPr>
                      <m:t>𝒃</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m>
                          <m:mPr>
                            <m:mcs>
                              <m:mc>
                                <m:mcPr>
                                  <m:count m:val="1"/>
                                  <m:mcJc m:val="center"/>
                                </m:mcPr>
                              </m:mc>
                            </m:mcs>
                            <m:ctrlPr>
                              <a:rPr lang="en-US" altLang="zh-TW" b="0"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14</m:t>
                              </m:r>
                            </m:e>
                          </m:mr>
                        </m:m>
                      </m:e>
                    </m:d>
                  </m:oMath>
                </a14:m>
                <a:r>
                  <a:rPr lang="en-US" altLang="zh-TW" dirty="0" smtClean="0"/>
                  <a:t>,</a:t>
                </a:r>
                <a:r>
                  <a:rPr lang="en-US" altLang="zh-TW" b="1" dirty="0"/>
                  <a:t> </a:t>
                </a:r>
                <a14:m>
                  <m:oMath xmlns:m="http://schemas.openxmlformats.org/officeDocument/2006/math">
                    <m:r>
                      <a:rPr lang="en-US" altLang="zh-TW" b="1" i="1" smtClean="0">
                        <a:latin typeface="Cambria Math" panose="02040503050406030204" pitchFamily="18" charset="0"/>
                      </a:rPr>
                      <m:t>𝒙</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sSub>
                                <m:sSubPr>
                                  <m:ctrlPr>
                                    <a:rPr lang="en-US" altLang="zh-TW" b="0" i="1" smtClean="0">
                                      <a:latin typeface="Cambria Math" panose="02040503050406030204" pitchFamily="18" charset="0"/>
                                    </a:rPr>
                                  </m:ctrlPr>
                                </m:sSubPr>
                                <m:e>
                                  <m:r>
                                    <m:rPr>
                                      <m:brk m:alnAt="7"/>
                                    </m:rPr>
                                    <a:rPr lang="en-US" altLang="zh-TW" b="0" i="1" smtClean="0">
                                      <a:latin typeface="Cambria Math" panose="02040503050406030204" pitchFamily="18" charset="0"/>
                                    </a:rPr>
                                    <m:t>𝑥</m:t>
                                  </m:r>
                                </m:e>
                                <m:sub>
                                  <m:r>
                                    <m:rPr>
                                      <m:brk m:alnAt="7"/>
                                    </m:rPr>
                                    <a:rPr lang="en-US" altLang="zh-TW" b="0" i="1" smtClean="0">
                                      <a:latin typeface="Cambria Math" panose="02040503050406030204" pitchFamily="18" charset="0"/>
                                    </a:rPr>
                                    <m:t>1</m:t>
                                  </m:r>
                                </m:sub>
                              </m:sSub>
                            </m:e>
                          </m:mr>
                          <m:m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e>
                          </m:mr>
                        </m:m>
                      </m:e>
                    </m:d>
                  </m:oMath>
                </a14:m>
                <a:endParaRPr lang="en-US" altLang="zh-TW" dirty="0" smtClean="0"/>
              </a:p>
              <a:p>
                <a:endParaRPr lang="en-US" altLang="zh-TW" dirty="0" smtClean="0"/>
              </a:p>
              <a:p>
                <a:r>
                  <a:rPr lang="en-US" altLang="zh-TW" dirty="0" smtClean="0"/>
                  <a:t>Using the module </a:t>
                </a:r>
                <a:r>
                  <a:rPr lang="en-US" altLang="zh-TW" sz="2400" b="1" dirty="0" err="1"/>
                  <a:t>linalg.solve</a:t>
                </a:r>
                <a:r>
                  <a:rPr lang="en-US" altLang="zh-TW" sz="2400" b="1" dirty="0"/>
                  <a:t>() </a:t>
                </a:r>
                <a:r>
                  <a:rPr lang="en-US" altLang="zh-TW" dirty="0" smtClean="0"/>
                  <a:t>in "</a:t>
                </a:r>
                <a:r>
                  <a:rPr lang="en-US" altLang="zh-TW" dirty="0" err="1" smtClean="0"/>
                  <a:t>numpy</a:t>
                </a:r>
                <a:r>
                  <a:rPr lang="en-US" altLang="zh-TW" dirty="0"/>
                  <a:t>" library </a:t>
                </a:r>
              </a:p>
              <a:p>
                <a:r>
                  <a:rPr lang="en-US" altLang="zh-TW" dirty="0" smtClean="0"/>
                  <a:t>Ref</a:t>
                </a:r>
                <a:r>
                  <a:rPr lang="en-US" altLang="zh-TW" dirty="0" smtClean="0">
                    <a:solidFill>
                      <a:srgbClr val="0099CC"/>
                    </a:solidFill>
                  </a:rPr>
                  <a:t>: https</a:t>
                </a:r>
                <a:r>
                  <a:rPr lang="en-US" altLang="zh-TW" dirty="0">
                    <a:solidFill>
                      <a:srgbClr val="0099CC"/>
                    </a:solidFill>
                  </a:rPr>
                  <a:t>://stackabuse.com/solving-systems-of-linear-equations-with-pythons-numpy</a:t>
                </a:r>
                <a:r>
                  <a:rPr lang="en-US" altLang="zh-TW" dirty="0" smtClean="0"/>
                  <a:t>/</a:t>
                </a:r>
                <a:endParaRPr lang="en-US" altLang="zh-TW" dirty="0"/>
              </a:p>
            </p:txBody>
          </p:sp>
        </mc:Choice>
        <mc:Fallback xmlns="">
          <p:sp>
            <p:nvSpPr>
              <p:cNvPr id="4" name="TextBox 3"/>
              <p:cNvSpPr txBox="1">
                <a:spLocks noRot="1" noChangeAspect="1" noMove="1" noResize="1" noEditPoints="1" noAdjustHandles="1" noChangeArrowheads="1" noChangeShapeType="1" noTextEdit="1"/>
              </p:cNvSpPr>
              <p:nvPr/>
            </p:nvSpPr>
            <p:spPr>
              <a:xfrm>
                <a:off x="623392" y="1844824"/>
                <a:ext cx="9285171" cy="2093394"/>
              </a:xfrm>
              <a:prstGeom prst="rect">
                <a:avLst/>
              </a:prstGeom>
              <a:blipFill>
                <a:blip r:embed="rId2"/>
                <a:stretch>
                  <a:fillRect l="-525" t="-2041" b="-2041"/>
                </a:stretch>
              </a:blipFill>
            </p:spPr>
            <p:txBody>
              <a:bodyPr/>
              <a:lstStyle/>
              <a:p>
                <a:r>
                  <a:rPr lang="zh-TW" altLang="en-US">
                    <a:noFill/>
                  </a:rPr>
                  <a:t> </a:t>
                </a:r>
              </a:p>
            </p:txBody>
          </p:sp>
        </mc:Fallback>
      </mc:AlternateContent>
      <p:pic>
        <p:nvPicPr>
          <p:cNvPr id="6" name="Picture 5"/>
          <p:cNvPicPr>
            <a:picLocks noChangeAspect="1"/>
          </p:cNvPicPr>
          <p:nvPr/>
        </p:nvPicPr>
        <p:blipFill>
          <a:blip r:embed="rId3"/>
          <a:stretch>
            <a:fillRect/>
          </a:stretch>
        </p:blipFill>
        <p:spPr>
          <a:xfrm>
            <a:off x="6600056" y="3995772"/>
            <a:ext cx="5001940" cy="1815907"/>
          </a:xfrm>
          <a:prstGeom prst="rect">
            <a:avLst/>
          </a:prstGeom>
          <a:ln>
            <a:solidFill>
              <a:schemeClr val="tx1"/>
            </a:solidFill>
          </a:ln>
        </p:spPr>
      </p:pic>
      <p:grpSp>
        <p:nvGrpSpPr>
          <p:cNvPr id="11" name="Group 10"/>
          <p:cNvGrpSpPr/>
          <p:nvPr/>
        </p:nvGrpSpPr>
        <p:grpSpPr>
          <a:xfrm>
            <a:off x="7464152" y="5373216"/>
            <a:ext cx="4169731" cy="1377444"/>
            <a:chOff x="5951984" y="4365104"/>
            <a:chExt cx="4169731" cy="1377444"/>
          </a:xfrm>
        </p:grpSpPr>
        <p:sp>
          <p:nvSpPr>
            <p:cNvPr id="7" name="TextBox 6"/>
            <p:cNvSpPr txBox="1"/>
            <p:nvPr/>
          </p:nvSpPr>
          <p:spPr>
            <a:xfrm>
              <a:off x="5951984" y="5373216"/>
              <a:ext cx="4169731" cy="369332"/>
            </a:xfrm>
            <a:prstGeom prst="rect">
              <a:avLst/>
            </a:prstGeom>
            <a:noFill/>
            <a:ln>
              <a:solidFill>
                <a:srgbClr val="FF0000"/>
              </a:solidFill>
            </a:ln>
          </p:spPr>
          <p:txBody>
            <a:bodyPr wrap="none" rtlCol="0">
              <a:spAutoFit/>
            </a:bodyPr>
            <a:lstStyle/>
            <a:p>
              <a:r>
                <a:rPr lang="en-US" altLang="zh-TW" dirty="0" smtClean="0">
                  <a:solidFill>
                    <a:srgbClr val="FF0000"/>
                  </a:solidFill>
                </a:rPr>
                <a:t>Non-singular matrix </a:t>
              </a:r>
              <a:r>
                <a:rPr lang="en-US" altLang="zh-TW" dirty="0" smtClean="0">
                  <a:solidFill>
                    <a:srgbClr val="FF0000"/>
                  </a:solidFill>
                  <a:sym typeface="Wingdings" panose="05000000000000000000" pitchFamily="2" charset="2"/>
                </a:rPr>
                <a:t> unique solution</a:t>
              </a:r>
              <a:endParaRPr lang="zh-TW" altLang="en-US" dirty="0">
                <a:solidFill>
                  <a:srgbClr val="FF0000"/>
                </a:solidFill>
              </a:endParaRPr>
            </a:p>
          </p:txBody>
        </p:sp>
        <p:cxnSp>
          <p:nvCxnSpPr>
            <p:cNvPr id="9" name="Straight Arrow Connector 8"/>
            <p:cNvCxnSpPr/>
            <p:nvPr/>
          </p:nvCxnSpPr>
          <p:spPr>
            <a:xfrm flipH="1" flipV="1">
              <a:off x="7464152" y="4365104"/>
              <a:ext cx="720080" cy="1008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551384" y="6381328"/>
            <a:ext cx="6120680" cy="400110"/>
          </a:xfrm>
          <a:prstGeom prst="rect">
            <a:avLst/>
          </a:prstGeom>
          <a:noFill/>
        </p:spPr>
        <p:txBody>
          <a:bodyPr wrap="square" rtlCol="0">
            <a:spAutoFit/>
          </a:bodyPr>
          <a:lstStyle/>
          <a:p>
            <a:r>
              <a:rPr lang="en-US" altLang="zh-TW" sz="1000" dirty="0">
                <a:solidFill>
                  <a:srgbClr val="00B0F0"/>
                </a:solidFill>
              </a:rPr>
              <a:t>C:\Users\sjche\Desktop\Work place\teaching\computational physics\linear algebra\guass_elimination\solve-linear-eqs_nummpy.py</a:t>
            </a:r>
            <a:endParaRPr lang="zh-TW" altLang="en-US" sz="1000" dirty="0">
              <a:solidFill>
                <a:srgbClr val="00B0F0"/>
              </a:solidFill>
            </a:endParaRPr>
          </a:p>
        </p:txBody>
      </p:sp>
      <p:grpSp>
        <p:nvGrpSpPr>
          <p:cNvPr id="17" name="Group 16"/>
          <p:cNvGrpSpPr/>
          <p:nvPr/>
        </p:nvGrpSpPr>
        <p:grpSpPr>
          <a:xfrm>
            <a:off x="623392" y="4005064"/>
            <a:ext cx="5882955" cy="2292934"/>
            <a:chOff x="911424" y="4005064"/>
            <a:chExt cx="5882955" cy="2292934"/>
          </a:xfrm>
        </p:grpSpPr>
        <p:grpSp>
          <p:nvGrpSpPr>
            <p:cNvPr id="15" name="Group 14"/>
            <p:cNvGrpSpPr/>
            <p:nvPr/>
          </p:nvGrpSpPr>
          <p:grpSpPr>
            <a:xfrm>
              <a:off x="911424" y="4005064"/>
              <a:ext cx="5882955" cy="2292934"/>
              <a:chOff x="695401" y="4067781"/>
              <a:chExt cx="5112568" cy="1725734"/>
            </a:xfrm>
          </p:grpSpPr>
          <p:pic>
            <p:nvPicPr>
              <p:cNvPr id="5" name="Picture 4"/>
              <p:cNvPicPr>
                <a:picLocks noChangeAspect="1"/>
              </p:cNvPicPr>
              <p:nvPr/>
            </p:nvPicPr>
            <p:blipFill>
              <a:blip r:embed="rId4"/>
              <a:stretch>
                <a:fillRect/>
              </a:stretch>
            </p:blipFill>
            <p:spPr>
              <a:xfrm>
                <a:off x="695401" y="4067781"/>
                <a:ext cx="5112568" cy="1725734"/>
              </a:xfrm>
              <a:prstGeom prst="rect">
                <a:avLst/>
              </a:prstGeom>
              <a:ln>
                <a:solidFill>
                  <a:schemeClr val="tx1"/>
                </a:solidFill>
              </a:ln>
            </p:spPr>
          </p:pic>
          <p:sp>
            <p:nvSpPr>
              <p:cNvPr id="13" name="Rectangle 12"/>
              <p:cNvSpPr/>
              <p:nvPr/>
            </p:nvSpPr>
            <p:spPr>
              <a:xfrm>
                <a:off x="767408" y="5143169"/>
                <a:ext cx="2662583" cy="596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Rectangle 15"/>
            <p:cNvSpPr/>
            <p:nvPr/>
          </p:nvSpPr>
          <p:spPr>
            <a:xfrm>
              <a:off x="983432" y="4005064"/>
              <a:ext cx="4896544" cy="11521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36416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Uniqueness of Solution</a:t>
            </a:r>
            <a:endParaRPr lang="zh-TW" altLang="en-US" dirty="0"/>
          </a:p>
        </p:txBody>
      </p:sp>
      <mc:AlternateContent xmlns:mc="http://schemas.openxmlformats.org/markup-compatibility/2006" xmlns:a14="http://schemas.microsoft.com/office/drawing/2010/main">
        <mc:Choice Requires="a14">
          <p:sp>
            <p:nvSpPr>
              <p:cNvPr id="3" name="TextBox 2"/>
              <p:cNvSpPr txBox="1"/>
              <p:nvPr/>
            </p:nvSpPr>
            <p:spPr>
              <a:xfrm>
                <a:off x="191344" y="1988840"/>
                <a:ext cx="11492890" cy="830997"/>
              </a:xfrm>
              <a:prstGeom prst="rect">
                <a:avLst/>
              </a:prstGeom>
              <a:solidFill>
                <a:schemeClr val="bg1"/>
              </a:solidFill>
              <a:ln>
                <a:solidFill>
                  <a:srgbClr val="FF0000"/>
                </a:solidFill>
              </a:ln>
            </p:spPr>
            <p:txBody>
              <a:bodyPr wrap="none" rtlCol="0">
                <a:spAutoFit/>
              </a:bodyPr>
              <a:lstStyle/>
              <a:p>
                <a:r>
                  <a:rPr lang="en-US" altLang="zh-TW" sz="2400" dirty="0" smtClean="0"/>
                  <a:t>A system of </a:t>
                </a:r>
                <a:r>
                  <a:rPr lang="en-US" altLang="zh-TW" sz="2400" i="1" dirty="0"/>
                  <a:t>n </a:t>
                </a:r>
                <a:r>
                  <a:rPr lang="en-US" altLang="zh-TW" sz="2400" dirty="0"/>
                  <a:t>linear equations in </a:t>
                </a:r>
                <a:r>
                  <a:rPr lang="en-US" altLang="zh-TW" sz="2400" i="1" dirty="0"/>
                  <a:t>n </a:t>
                </a:r>
                <a:r>
                  <a:rPr lang="en-US" altLang="zh-TW" sz="2400" dirty="0"/>
                  <a:t>unknowns has a </a:t>
                </a:r>
                <a:r>
                  <a:rPr lang="en-US" altLang="zh-TW" sz="2400" dirty="0">
                    <a:solidFill>
                      <a:srgbClr val="FF0000"/>
                    </a:solidFill>
                  </a:rPr>
                  <a:t>unique solution</a:t>
                </a:r>
                <a:r>
                  <a:rPr lang="en-US" altLang="zh-TW" sz="2400" dirty="0"/>
                  <a:t>, provided that</a:t>
                </a:r>
              </a:p>
              <a:p>
                <a:r>
                  <a:rPr lang="en-US" altLang="zh-TW" sz="2400" dirty="0"/>
                  <a:t>the determinant of the coefficient matrix is </a:t>
                </a:r>
                <a:r>
                  <a:rPr lang="en-US" altLang="zh-TW" sz="2400" i="1" dirty="0">
                    <a:solidFill>
                      <a:srgbClr val="FF0000"/>
                    </a:solidFill>
                  </a:rPr>
                  <a:t>nonsingular</a:t>
                </a:r>
                <a:r>
                  <a:rPr lang="en-US" altLang="zh-TW" sz="2400" dirty="0"/>
                  <a:t>; that is, </a:t>
                </a:r>
                <a:r>
                  <a:rPr lang="en-US" altLang="zh-TW" sz="2400" i="1" dirty="0" smtClean="0">
                    <a:solidFill>
                      <a:srgbClr val="FF0000"/>
                    </a:solidFill>
                  </a:rPr>
                  <a:t>|</a:t>
                </a:r>
                <a:r>
                  <a:rPr lang="en-US" altLang="zh-TW" sz="2400" b="1" i="1" dirty="0">
                    <a:solidFill>
                      <a:srgbClr val="FF0000"/>
                    </a:solidFill>
                  </a:rPr>
                  <a:t>A</a:t>
                </a:r>
                <a:r>
                  <a:rPr lang="en-US" altLang="zh-TW" sz="2400" i="1" dirty="0">
                    <a:solidFill>
                      <a:srgbClr val="FF0000"/>
                    </a:solidFill>
                  </a:rPr>
                  <a:t>| </a:t>
                </a:r>
                <a14:m>
                  <m:oMath xmlns:m="http://schemas.openxmlformats.org/officeDocument/2006/math">
                    <m:r>
                      <a:rPr lang="en-US" altLang="zh-TW" sz="2400" b="0" i="1" smtClean="0">
                        <a:solidFill>
                          <a:srgbClr val="FF0000"/>
                        </a:solidFill>
                        <a:latin typeface="Cambria Math" panose="02040503050406030204" pitchFamily="18" charset="0"/>
                      </a:rPr>
                      <m:t>≠</m:t>
                    </m:r>
                  </m:oMath>
                </a14:m>
                <a:r>
                  <a:rPr lang="en-US" altLang="zh-TW" sz="2400" i="1" dirty="0" smtClean="0">
                    <a:solidFill>
                      <a:srgbClr val="FF0000"/>
                    </a:solidFill>
                  </a:rPr>
                  <a:t> </a:t>
                </a:r>
                <a:r>
                  <a:rPr lang="en-US" altLang="zh-TW" sz="2400" i="1" dirty="0">
                    <a:solidFill>
                      <a:srgbClr val="FF0000"/>
                    </a:solidFill>
                  </a:rPr>
                  <a:t>0</a:t>
                </a:r>
                <a:r>
                  <a:rPr lang="en-US" altLang="zh-TW" sz="2400" dirty="0"/>
                  <a:t>.</a:t>
                </a:r>
                <a:endParaRPr lang="zh-TW" alt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91344" y="1988840"/>
                <a:ext cx="11492890" cy="830997"/>
              </a:xfrm>
              <a:prstGeom prst="rect">
                <a:avLst/>
              </a:prstGeom>
              <a:blipFill>
                <a:blip r:embed="rId2"/>
                <a:stretch>
                  <a:fillRect l="-742" t="-5036" b="-14388"/>
                </a:stretch>
              </a:blipFill>
              <a:ln>
                <a:solidFill>
                  <a:srgbClr val="FF0000"/>
                </a:solidFill>
              </a:ln>
            </p:spPr>
            <p:txBody>
              <a:bodyPr/>
              <a:lstStyle/>
              <a:p>
                <a:r>
                  <a:rPr lang="zh-TW" altLang="en-US">
                    <a:noFill/>
                  </a:rPr>
                  <a:t> </a:t>
                </a:r>
              </a:p>
            </p:txBody>
          </p:sp>
        </mc:Fallback>
      </mc:AlternateContent>
      <p:sp>
        <p:nvSpPr>
          <p:cNvPr id="10" name="TextBox 9"/>
          <p:cNvSpPr txBox="1"/>
          <p:nvPr/>
        </p:nvSpPr>
        <p:spPr>
          <a:xfrm>
            <a:off x="263352" y="3645024"/>
            <a:ext cx="9145452" cy="400110"/>
          </a:xfrm>
          <a:prstGeom prst="rect">
            <a:avLst/>
          </a:prstGeom>
          <a:noFill/>
        </p:spPr>
        <p:txBody>
          <a:bodyPr wrap="none" rtlCol="0">
            <a:spAutoFit/>
          </a:bodyPr>
          <a:lstStyle/>
          <a:p>
            <a:r>
              <a:rPr lang="en-US" altLang="zh-TW" sz="2000" b="1" dirty="0" smtClean="0"/>
              <a:t>Example</a:t>
            </a:r>
            <a:r>
              <a:rPr lang="en-US" altLang="zh-TW" sz="2000" dirty="0" smtClean="0"/>
              <a:t>: </a:t>
            </a:r>
            <a:r>
              <a:rPr lang="en-US" altLang="zh-TW" dirty="0"/>
              <a:t>x-4y+6z=3, -2x+8y-12z=-6, and  2x-y+3z=1 does not have a unique </a:t>
            </a:r>
            <a:r>
              <a:rPr lang="en-US" altLang="zh-TW" dirty="0" smtClean="0"/>
              <a:t>solution.</a:t>
            </a:r>
            <a:endParaRPr lang="zh-TW" altLang="en-US" sz="2000" dirty="0"/>
          </a:p>
        </p:txBody>
      </p:sp>
      <p:sp>
        <p:nvSpPr>
          <p:cNvPr id="4" name="TextBox 3"/>
          <p:cNvSpPr txBox="1"/>
          <p:nvPr/>
        </p:nvSpPr>
        <p:spPr>
          <a:xfrm>
            <a:off x="263352" y="4437112"/>
            <a:ext cx="10153128" cy="677108"/>
          </a:xfrm>
          <a:prstGeom prst="rect">
            <a:avLst/>
          </a:prstGeom>
          <a:noFill/>
        </p:spPr>
        <p:txBody>
          <a:bodyPr wrap="square" rtlCol="0">
            <a:spAutoFit/>
          </a:bodyPr>
          <a:lstStyle/>
          <a:p>
            <a:r>
              <a:rPr lang="en-US" altLang="zh-TW" sz="2000" b="1" dirty="0" smtClean="0">
                <a:solidFill>
                  <a:srgbClr val="7030A0"/>
                </a:solidFill>
              </a:rPr>
              <a:t>Exercise:</a:t>
            </a:r>
            <a:r>
              <a:rPr lang="en-US" altLang="zh-TW" dirty="0" smtClean="0"/>
              <a:t> Write a simple code to compute the determinant of the coefficient matrix to judge the existence of solution.</a:t>
            </a:r>
            <a:endParaRPr lang="zh-TW" altLang="en-US" dirty="0"/>
          </a:p>
        </p:txBody>
      </p:sp>
      <p:sp>
        <p:nvSpPr>
          <p:cNvPr id="7" name="TextBox 6"/>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p:sp>
        <p:nvSpPr>
          <p:cNvPr id="5" name="TextBox 4"/>
          <p:cNvSpPr txBox="1"/>
          <p:nvPr/>
        </p:nvSpPr>
        <p:spPr>
          <a:xfrm>
            <a:off x="3863752" y="2924944"/>
            <a:ext cx="8380307" cy="523220"/>
          </a:xfrm>
          <a:prstGeom prst="rect">
            <a:avLst/>
          </a:prstGeom>
          <a:noFill/>
        </p:spPr>
        <p:txBody>
          <a:bodyPr wrap="none" rtlCol="0">
            <a:spAutoFit/>
          </a:bodyPr>
          <a:lstStyle/>
          <a:p>
            <a:r>
              <a:rPr lang="en-US" altLang="zh-TW" sz="1400" dirty="0" smtClean="0">
                <a:solidFill>
                  <a:srgbClr val="0099CC"/>
                </a:solidFill>
              </a:rPr>
              <a:t>Refs: Ch2.1,”Numerical Methods in </a:t>
            </a:r>
            <a:r>
              <a:rPr lang="en-US" altLang="zh-TW" sz="1400" dirty="0" err="1" smtClean="0">
                <a:solidFill>
                  <a:srgbClr val="0099CC"/>
                </a:solidFill>
              </a:rPr>
              <a:t>Emgineering</a:t>
            </a:r>
            <a:r>
              <a:rPr lang="en-US" altLang="zh-TW" sz="1400" dirty="0" smtClean="0">
                <a:solidFill>
                  <a:srgbClr val="0099CC"/>
                </a:solidFill>
              </a:rPr>
              <a:t> with Python 3”, </a:t>
            </a:r>
            <a:r>
              <a:rPr lang="en-US" altLang="zh-TW" sz="1400" dirty="0" err="1" smtClean="0">
                <a:solidFill>
                  <a:srgbClr val="0099CC"/>
                </a:solidFill>
              </a:rPr>
              <a:t>Jaan</a:t>
            </a:r>
            <a:r>
              <a:rPr lang="en-US" altLang="zh-TW" sz="1400" dirty="0" smtClean="0">
                <a:solidFill>
                  <a:srgbClr val="0099CC"/>
                </a:solidFill>
              </a:rPr>
              <a:t> </a:t>
            </a:r>
            <a:r>
              <a:rPr lang="en-US" altLang="zh-TW" sz="1400" dirty="0" err="1" smtClean="0">
                <a:solidFill>
                  <a:srgbClr val="0099CC"/>
                </a:solidFill>
              </a:rPr>
              <a:t>Kiusalaas</a:t>
            </a:r>
            <a:r>
              <a:rPr lang="en-US" altLang="zh-TW" sz="1400" dirty="0" smtClean="0">
                <a:solidFill>
                  <a:srgbClr val="0099CC"/>
                </a:solidFill>
              </a:rPr>
              <a:t>, Cambridge Univ. Press</a:t>
            </a:r>
          </a:p>
          <a:p>
            <a:r>
              <a:rPr lang="en-US" altLang="zh-TW" sz="1400" dirty="0">
                <a:solidFill>
                  <a:srgbClr val="0099CC"/>
                </a:solidFill>
              </a:rPr>
              <a:t> </a:t>
            </a:r>
            <a:r>
              <a:rPr lang="en-US" altLang="zh-TW" sz="1400" dirty="0" smtClean="0">
                <a:solidFill>
                  <a:srgbClr val="0099CC"/>
                </a:solidFill>
              </a:rPr>
              <a:t>       Ch1.5, “Linear </a:t>
            </a:r>
            <a:r>
              <a:rPr lang="en-US" altLang="zh-TW" sz="1400" dirty="0" err="1" smtClean="0">
                <a:solidFill>
                  <a:srgbClr val="0099CC"/>
                </a:solidFill>
              </a:rPr>
              <a:t>Algenra</a:t>
            </a:r>
            <a:r>
              <a:rPr lang="en-US" altLang="zh-TW" sz="1400" dirty="0" smtClean="0">
                <a:solidFill>
                  <a:srgbClr val="0099CC"/>
                </a:solidFill>
              </a:rPr>
              <a:t> with Applications”, Steven J. Leon, 8</a:t>
            </a:r>
            <a:r>
              <a:rPr lang="en-US" altLang="zh-TW" sz="1400" baseline="30000" dirty="0" smtClean="0">
                <a:solidFill>
                  <a:srgbClr val="0099CC"/>
                </a:solidFill>
              </a:rPr>
              <a:t>th</a:t>
            </a:r>
            <a:r>
              <a:rPr lang="en-US" altLang="zh-TW" sz="1400" dirty="0" smtClean="0">
                <a:solidFill>
                  <a:srgbClr val="0099CC"/>
                </a:solidFill>
              </a:rPr>
              <a:t> ed. Pearson Education Limited.</a:t>
            </a:r>
            <a:endParaRPr lang="zh-TW" altLang="en-US" sz="1400" dirty="0">
              <a:solidFill>
                <a:srgbClr val="0099CC"/>
              </a:solidFill>
            </a:endParaRPr>
          </a:p>
        </p:txBody>
      </p:sp>
    </p:spTree>
    <p:extLst>
      <p:ext uri="{BB962C8B-B14F-4D97-AF65-F5344CB8AC3E}">
        <p14:creationId xmlns:p14="http://schemas.microsoft.com/office/powerpoint/2010/main" val="846267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Solving a Linear equation system with </a:t>
            </a:r>
            <a:r>
              <a:rPr lang="en-US" altLang="zh-TW" dirty="0" smtClean="0">
                <a:solidFill>
                  <a:srgbClr val="FF0000"/>
                </a:solidFill>
              </a:rPr>
              <a:t>singular</a:t>
            </a:r>
            <a:r>
              <a:rPr lang="en-US" altLang="zh-TW" dirty="0" smtClean="0"/>
              <a:t> matrix !?</a:t>
            </a:r>
            <a:endParaRPr lang="zh-TW" altLang="en-US" dirty="0"/>
          </a:p>
        </p:txBody>
      </p:sp>
      <p:sp>
        <p:nvSpPr>
          <p:cNvPr id="3" name="TextBox 2"/>
          <p:cNvSpPr txBox="1"/>
          <p:nvPr/>
        </p:nvSpPr>
        <p:spPr>
          <a:xfrm>
            <a:off x="24407" y="8566"/>
            <a:ext cx="1603324" cy="523220"/>
          </a:xfrm>
          <a:prstGeom prst="rect">
            <a:avLst/>
          </a:prstGeom>
          <a:solidFill>
            <a:srgbClr val="7030A0"/>
          </a:solidFill>
        </p:spPr>
        <p:txBody>
          <a:bodyPr wrap="none" rtlCol="0">
            <a:spAutoFit/>
          </a:bodyPr>
          <a:lstStyle/>
          <a:p>
            <a:r>
              <a:rPr lang="en-US" altLang="zh-TW" sz="2800" b="1" dirty="0" smtClean="0">
                <a:solidFill>
                  <a:schemeClr val="bg1"/>
                </a:solidFill>
              </a:rPr>
              <a:t>exercise</a:t>
            </a:r>
            <a:endParaRPr lang="zh-TW" altLang="en-US" sz="2800" b="1"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695400" y="1916832"/>
                <a:ext cx="8594725" cy="646331"/>
              </a:xfrm>
              <a:prstGeom prst="rect">
                <a:avLst/>
              </a:prstGeom>
              <a:noFill/>
            </p:spPr>
            <p:txBody>
              <a:bodyPr wrap="none" rtlCol="0">
                <a:spAutoFit/>
              </a:bodyPr>
              <a:lstStyle/>
              <a:p>
                <a:r>
                  <a:rPr lang="en-US" altLang="zh-TW" dirty="0" smtClean="0"/>
                  <a:t>Write a python code to solve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=2</m:t>
                    </m:r>
                  </m:oMath>
                </a14:m>
                <a:r>
                  <a:rPr lang="en-US" altLang="zh-TW" dirty="0" smtClean="0"/>
                  <a:t> </a:t>
                </a:r>
                <a:r>
                  <a:rPr lang="en-US" altLang="zh-TW" dirty="0"/>
                  <a:t>and </a:t>
                </a:r>
                <a14:m>
                  <m:oMath xmlns:m="http://schemas.openxmlformats.org/officeDocument/2006/math">
                    <m:r>
                      <a:rPr lang="en-US" altLang="zh-TW" b="0" i="1" smtClean="0">
                        <a:latin typeface="Cambria Math" panose="02040503050406030204" pitchFamily="18" charset="0"/>
                      </a:rPr>
                      <m:t>2</m:t>
                    </m:r>
                    <m:r>
                      <a:rPr lang="en-US" altLang="zh-TW" b="0" i="1" smtClean="0">
                        <a:latin typeface="Cambria Math" panose="02040503050406030204" pitchFamily="18" charset="0"/>
                      </a:rPr>
                      <m:t>𝑥</m:t>
                    </m:r>
                    <m:r>
                      <a:rPr lang="en-US" altLang="zh-TW" b="0" i="1" smtClean="0">
                        <a:latin typeface="Cambria Math" panose="02040503050406030204" pitchFamily="18" charset="0"/>
                      </a:rPr>
                      <m:t>+2</m:t>
                    </m:r>
                    <m:r>
                      <a:rPr lang="en-US" altLang="zh-TW" b="0" i="1" smtClean="0">
                        <a:latin typeface="Cambria Math" panose="02040503050406030204" pitchFamily="18" charset="0"/>
                      </a:rPr>
                      <m:t>𝑦</m:t>
                    </m:r>
                    <m:r>
                      <a:rPr lang="en-US" altLang="zh-TW" b="0" i="1" smtClean="0">
                        <a:latin typeface="Cambria Math" panose="02040503050406030204" pitchFamily="18" charset="0"/>
                      </a:rPr>
                      <m:t>=4</m:t>
                    </m:r>
                  </m:oMath>
                </a14:m>
                <a:r>
                  <a:rPr lang="en-US" altLang="zh-TW" dirty="0" smtClean="0"/>
                  <a:t> by using </a:t>
                </a:r>
                <a:r>
                  <a:rPr lang="en-US" altLang="zh-TW" dirty="0" err="1" smtClean="0"/>
                  <a:t>linalg.solve</a:t>
                </a:r>
                <a:r>
                  <a:rPr lang="en-US" altLang="zh-TW" dirty="0" smtClean="0"/>
                  <a:t>() , </a:t>
                </a:r>
              </a:p>
              <a:p>
                <a:r>
                  <a:rPr lang="en-US" altLang="zh-TW" dirty="0" smtClean="0"/>
                  <a:t>and see what happen?!</a:t>
                </a:r>
              </a:p>
            </p:txBody>
          </p:sp>
        </mc:Choice>
        <mc:Fallback xmlns="">
          <p:sp>
            <p:nvSpPr>
              <p:cNvPr id="4" name="TextBox 3"/>
              <p:cNvSpPr txBox="1">
                <a:spLocks noRot="1" noChangeAspect="1" noMove="1" noResize="1" noEditPoints="1" noAdjustHandles="1" noChangeArrowheads="1" noChangeShapeType="1" noTextEdit="1"/>
              </p:cNvSpPr>
              <p:nvPr/>
            </p:nvSpPr>
            <p:spPr>
              <a:xfrm>
                <a:off x="695400" y="1916832"/>
                <a:ext cx="8594725" cy="646331"/>
              </a:xfrm>
              <a:prstGeom prst="rect">
                <a:avLst/>
              </a:prstGeom>
              <a:blipFill>
                <a:blip r:embed="rId2"/>
                <a:stretch>
                  <a:fillRect l="-567" t="-5660" b="-13208"/>
                </a:stretch>
              </a:blipFill>
            </p:spPr>
            <p:txBody>
              <a:bodyPr/>
              <a:lstStyle/>
              <a:p>
                <a:r>
                  <a:rPr lang="zh-TW" altLang="en-US">
                    <a:noFill/>
                  </a:rPr>
                  <a:t> </a:t>
                </a:r>
              </a:p>
            </p:txBody>
          </p:sp>
        </mc:Fallback>
      </mc:AlternateContent>
      <p:grpSp>
        <p:nvGrpSpPr>
          <p:cNvPr id="5" name="Group 4"/>
          <p:cNvGrpSpPr/>
          <p:nvPr/>
        </p:nvGrpSpPr>
        <p:grpSpPr>
          <a:xfrm>
            <a:off x="695400" y="2852936"/>
            <a:ext cx="10945216" cy="3393668"/>
            <a:chOff x="695400" y="2852936"/>
            <a:chExt cx="10945216" cy="3393668"/>
          </a:xfrm>
        </p:grpSpPr>
        <p:pic>
          <p:nvPicPr>
            <p:cNvPr id="8" name="Picture 7"/>
            <p:cNvPicPr>
              <a:picLocks noChangeAspect="1"/>
            </p:cNvPicPr>
            <p:nvPr/>
          </p:nvPicPr>
          <p:blipFill>
            <a:blip r:embed="rId3"/>
            <a:stretch>
              <a:fillRect/>
            </a:stretch>
          </p:blipFill>
          <p:spPr>
            <a:xfrm>
              <a:off x="695400" y="3068960"/>
              <a:ext cx="5719366" cy="1544646"/>
            </a:xfrm>
            <a:prstGeom prst="rect">
              <a:avLst/>
            </a:prstGeom>
            <a:ln>
              <a:solidFill>
                <a:schemeClr val="tx1"/>
              </a:solidFill>
            </a:ln>
          </p:spPr>
        </p:pic>
        <p:grpSp>
          <p:nvGrpSpPr>
            <p:cNvPr id="13" name="Group 12"/>
            <p:cNvGrpSpPr/>
            <p:nvPr/>
          </p:nvGrpSpPr>
          <p:grpSpPr>
            <a:xfrm>
              <a:off x="6960096" y="2852936"/>
              <a:ext cx="4680520" cy="2531084"/>
              <a:chOff x="4367808" y="692696"/>
              <a:chExt cx="7572375" cy="4166902"/>
            </a:xfrm>
          </p:grpSpPr>
          <p:pic>
            <p:nvPicPr>
              <p:cNvPr id="10" name="Picture 9"/>
              <p:cNvPicPr>
                <a:picLocks noChangeAspect="1"/>
              </p:cNvPicPr>
              <p:nvPr/>
            </p:nvPicPr>
            <p:blipFill>
              <a:blip r:embed="rId4"/>
              <a:stretch>
                <a:fillRect/>
              </a:stretch>
            </p:blipFill>
            <p:spPr>
              <a:xfrm>
                <a:off x="4367808" y="692696"/>
                <a:ext cx="7381875" cy="2181225"/>
              </a:xfrm>
              <a:prstGeom prst="rect">
                <a:avLst/>
              </a:prstGeom>
              <a:ln>
                <a:solidFill>
                  <a:schemeClr val="tx1"/>
                </a:solidFill>
              </a:ln>
            </p:spPr>
          </p:pic>
          <p:pic>
            <p:nvPicPr>
              <p:cNvPr id="12" name="Picture 11"/>
              <p:cNvPicPr>
                <a:picLocks noChangeAspect="1"/>
              </p:cNvPicPr>
              <p:nvPr/>
            </p:nvPicPr>
            <p:blipFill>
              <a:blip r:embed="rId5"/>
              <a:stretch>
                <a:fillRect/>
              </a:stretch>
            </p:blipFill>
            <p:spPr>
              <a:xfrm>
                <a:off x="4367808" y="2945073"/>
                <a:ext cx="7572375" cy="1914525"/>
              </a:xfrm>
              <a:prstGeom prst="rect">
                <a:avLst/>
              </a:prstGeom>
              <a:ln>
                <a:solidFill>
                  <a:schemeClr val="tx1"/>
                </a:solidFill>
              </a:ln>
            </p:spPr>
          </p:pic>
        </p:grpSp>
        <p:grpSp>
          <p:nvGrpSpPr>
            <p:cNvPr id="11" name="Group 10"/>
            <p:cNvGrpSpPr/>
            <p:nvPr/>
          </p:nvGrpSpPr>
          <p:grpSpPr>
            <a:xfrm>
              <a:off x="5807968" y="4149080"/>
              <a:ext cx="5238935" cy="2097524"/>
              <a:chOff x="5951984" y="3645024"/>
              <a:chExt cx="5238935" cy="2097524"/>
            </a:xfrm>
          </p:grpSpPr>
          <p:sp>
            <p:nvSpPr>
              <p:cNvPr id="7" name="TextBox 6"/>
              <p:cNvSpPr txBox="1"/>
              <p:nvPr/>
            </p:nvSpPr>
            <p:spPr>
              <a:xfrm>
                <a:off x="5951984" y="5373216"/>
                <a:ext cx="5238935" cy="369332"/>
              </a:xfrm>
              <a:prstGeom prst="rect">
                <a:avLst/>
              </a:prstGeom>
              <a:noFill/>
              <a:ln>
                <a:solidFill>
                  <a:srgbClr val="FF0000"/>
                </a:solidFill>
              </a:ln>
            </p:spPr>
            <p:txBody>
              <a:bodyPr wrap="none" rtlCol="0">
                <a:spAutoFit/>
              </a:bodyPr>
              <a:lstStyle/>
              <a:p>
                <a:r>
                  <a:rPr lang="en-US" altLang="zh-TW" dirty="0">
                    <a:solidFill>
                      <a:srgbClr val="FF0000"/>
                    </a:solidFill>
                  </a:rPr>
                  <a:t>S</a:t>
                </a:r>
                <a:r>
                  <a:rPr lang="en-US" altLang="zh-TW" dirty="0" smtClean="0">
                    <a:solidFill>
                      <a:srgbClr val="FF0000"/>
                    </a:solidFill>
                  </a:rPr>
                  <a:t>ingular matrix </a:t>
                </a:r>
                <a:r>
                  <a:rPr lang="en-US" altLang="zh-TW" dirty="0" smtClean="0">
                    <a:solidFill>
                      <a:srgbClr val="FF0000"/>
                    </a:solidFill>
                    <a:sym typeface="Wingdings" panose="05000000000000000000" pitchFamily="2" charset="2"/>
                  </a:rPr>
                  <a:t> </a:t>
                </a:r>
                <a:r>
                  <a:rPr lang="en-US" altLang="zh-TW" dirty="0" err="1" smtClean="0">
                    <a:solidFill>
                      <a:srgbClr val="FF0000"/>
                    </a:solidFill>
                    <a:sym typeface="Wingdings" panose="05000000000000000000" pitchFamily="2" charset="2"/>
                  </a:rPr>
                  <a:t>linalg.solve</a:t>
                </a:r>
                <a:r>
                  <a:rPr lang="en-US" altLang="zh-TW" dirty="0" smtClean="0">
                    <a:solidFill>
                      <a:srgbClr val="FF0000"/>
                    </a:solidFill>
                    <a:sym typeface="Wingdings" panose="05000000000000000000" pitchFamily="2" charset="2"/>
                  </a:rPr>
                  <a:t>() cannot handle !!</a:t>
                </a:r>
                <a:endParaRPr lang="zh-TW" altLang="en-US" dirty="0">
                  <a:solidFill>
                    <a:srgbClr val="FF0000"/>
                  </a:solidFill>
                </a:endParaRPr>
              </a:p>
            </p:txBody>
          </p:sp>
          <p:cxnSp>
            <p:nvCxnSpPr>
              <p:cNvPr id="9" name="Straight Arrow Connector 8"/>
              <p:cNvCxnSpPr/>
              <p:nvPr/>
            </p:nvCxnSpPr>
            <p:spPr>
              <a:xfrm flipH="1" flipV="1">
                <a:off x="7752184" y="3645024"/>
                <a:ext cx="432048" cy="1728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56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Singular matrix</a:t>
            </a:r>
            <a:endParaRPr lang="zh-TW"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62131285"/>
              </p:ext>
            </p:extLst>
          </p:nvPr>
        </p:nvGraphicFramePr>
        <p:xfrm>
          <a:off x="623392" y="1844824"/>
          <a:ext cx="3464905" cy="2133999"/>
        </p:xfrm>
        <a:graphic>
          <a:graphicData uri="http://schemas.openxmlformats.org/presentationml/2006/ole">
            <mc:AlternateContent xmlns:mc="http://schemas.openxmlformats.org/markup-compatibility/2006">
              <mc:Choice xmlns:v="urn:schemas-microsoft-com:vml" Requires="v">
                <p:oleObj spid="_x0000_s4386" name="Equation" r:id="rId3" imgW="1485720" imgH="914400" progId="Equation.DSMT4">
                  <p:embed/>
                </p:oleObj>
              </mc:Choice>
              <mc:Fallback>
                <p:oleObj name="Equation" r:id="rId3" imgW="1485720" imgH="914400" progId="Equation.DSMT4">
                  <p:embed/>
                  <p:pic>
                    <p:nvPicPr>
                      <p:cNvPr id="12" name="Object 11"/>
                      <p:cNvPicPr/>
                      <p:nvPr/>
                    </p:nvPicPr>
                    <p:blipFill>
                      <a:blip r:embed="rId4"/>
                      <a:stretch>
                        <a:fillRect/>
                      </a:stretch>
                    </p:blipFill>
                    <p:spPr>
                      <a:xfrm>
                        <a:off x="623392" y="1844824"/>
                        <a:ext cx="3464905" cy="2133999"/>
                      </a:xfrm>
                      <a:prstGeom prst="rect">
                        <a:avLst/>
                      </a:prstGeom>
                      <a:solidFill>
                        <a:schemeClr val="bg1"/>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74234647"/>
              </p:ext>
            </p:extLst>
          </p:nvPr>
        </p:nvGraphicFramePr>
        <p:xfrm>
          <a:off x="6367463" y="2276475"/>
          <a:ext cx="3128962" cy="1639888"/>
        </p:xfrm>
        <a:graphic>
          <a:graphicData uri="http://schemas.openxmlformats.org/presentationml/2006/ole">
            <mc:AlternateContent xmlns:mc="http://schemas.openxmlformats.org/markup-compatibility/2006">
              <mc:Choice xmlns:v="urn:schemas-microsoft-com:vml" Requires="v">
                <p:oleObj spid="_x0000_s4387" name="Equation" r:id="rId5" imgW="2133360" imgH="1117440" progId="Equation.DSMT4">
                  <p:embed/>
                </p:oleObj>
              </mc:Choice>
              <mc:Fallback>
                <p:oleObj name="Equation" r:id="rId5" imgW="2133360" imgH="1117440" progId="Equation.DSMT4">
                  <p:embed/>
                  <p:pic>
                    <p:nvPicPr>
                      <p:cNvPr id="15" name="Object 14"/>
                      <p:cNvPicPr/>
                      <p:nvPr/>
                    </p:nvPicPr>
                    <p:blipFill>
                      <a:blip r:embed="rId6"/>
                      <a:stretch>
                        <a:fillRect/>
                      </a:stretch>
                    </p:blipFill>
                    <p:spPr>
                      <a:xfrm>
                        <a:off x="6367463" y="2276475"/>
                        <a:ext cx="3128962" cy="1639888"/>
                      </a:xfrm>
                      <a:prstGeom prst="rect">
                        <a:avLst/>
                      </a:prstGeom>
                      <a:solidFill>
                        <a:schemeClr val="bg1"/>
                      </a:solidFill>
                    </p:spPr>
                  </p:pic>
                </p:oleObj>
              </mc:Fallback>
            </mc:AlternateContent>
          </a:graphicData>
        </a:graphic>
      </p:graphicFrame>
      <p:pic>
        <p:nvPicPr>
          <p:cNvPr id="7" name="Picture 6"/>
          <p:cNvPicPr>
            <a:picLocks noChangeAspect="1" noChangeArrowheads="1"/>
          </p:cNvPicPr>
          <p:nvPr/>
        </p:nvPicPr>
        <p:blipFill>
          <a:blip r:embed="rId7" cstate="print"/>
          <a:srcRect/>
          <a:stretch>
            <a:fillRect/>
          </a:stretch>
        </p:blipFill>
        <p:spPr bwMode="auto">
          <a:xfrm>
            <a:off x="6384032" y="188640"/>
            <a:ext cx="1750027" cy="1951469"/>
          </a:xfrm>
          <a:prstGeom prst="rect">
            <a:avLst/>
          </a:prstGeom>
          <a:noFill/>
          <a:ln w="9525" cap="flat" cmpd="sng" algn="ctr">
            <a:noFill/>
            <a:prstDash val="solid"/>
            <a:miter lim="800000"/>
            <a:headEnd/>
            <a:tailEnd/>
          </a:ln>
        </p:spPr>
      </p:pic>
      <p:grpSp>
        <p:nvGrpSpPr>
          <p:cNvPr id="11" name="Group 10"/>
          <p:cNvGrpSpPr/>
          <p:nvPr/>
        </p:nvGrpSpPr>
        <p:grpSpPr>
          <a:xfrm>
            <a:off x="402309" y="4365104"/>
            <a:ext cx="11608493" cy="2415068"/>
            <a:chOff x="402309" y="4365104"/>
            <a:chExt cx="11608493" cy="2415068"/>
          </a:xfrm>
        </p:grpSpPr>
        <p:pic>
          <p:nvPicPr>
            <p:cNvPr id="3" name="Picture 2"/>
            <p:cNvPicPr>
              <a:picLocks noChangeAspect="1"/>
            </p:cNvPicPr>
            <p:nvPr/>
          </p:nvPicPr>
          <p:blipFill>
            <a:blip r:embed="rId8"/>
            <a:stretch>
              <a:fillRect/>
            </a:stretch>
          </p:blipFill>
          <p:spPr>
            <a:xfrm>
              <a:off x="402309" y="4365104"/>
              <a:ext cx="6412327" cy="1728192"/>
            </a:xfrm>
            <a:prstGeom prst="rect">
              <a:avLst/>
            </a:prstGeom>
            <a:ln>
              <a:solidFill>
                <a:schemeClr val="tx1"/>
              </a:solidFill>
            </a:ln>
          </p:spPr>
        </p:pic>
        <p:pic>
          <p:nvPicPr>
            <p:cNvPr id="4" name="Picture 3"/>
            <p:cNvPicPr>
              <a:picLocks noChangeAspect="1"/>
            </p:cNvPicPr>
            <p:nvPr/>
          </p:nvPicPr>
          <p:blipFill>
            <a:blip r:embed="rId9"/>
            <a:stretch>
              <a:fillRect/>
            </a:stretch>
          </p:blipFill>
          <p:spPr>
            <a:xfrm>
              <a:off x="7320136" y="4365104"/>
              <a:ext cx="4690666" cy="1647731"/>
            </a:xfrm>
            <a:prstGeom prst="rect">
              <a:avLst/>
            </a:prstGeom>
            <a:ln>
              <a:solidFill>
                <a:schemeClr val="tx1"/>
              </a:solidFill>
            </a:ln>
          </p:spPr>
        </p:pic>
        <p:pic>
          <p:nvPicPr>
            <p:cNvPr id="8" name="Picture 7"/>
            <p:cNvPicPr>
              <a:picLocks noChangeAspect="1"/>
            </p:cNvPicPr>
            <p:nvPr/>
          </p:nvPicPr>
          <p:blipFill>
            <a:blip r:embed="rId10"/>
            <a:stretch>
              <a:fillRect/>
            </a:stretch>
          </p:blipFill>
          <p:spPr>
            <a:xfrm>
              <a:off x="407368" y="6165304"/>
              <a:ext cx="2976935" cy="614868"/>
            </a:xfrm>
            <a:prstGeom prst="rect">
              <a:avLst/>
            </a:prstGeom>
            <a:ln>
              <a:solidFill>
                <a:schemeClr val="tx1"/>
              </a:solidFill>
            </a:ln>
          </p:spPr>
        </p:pic>
        <p:pic>
          <p:nvPicPr>
            <p:cNvPr id="9" name="Picture 8"/>
            <p:cNvPicPr>
              <a:picLocks noChangeAspect="1"/>
            </p:cNvPicPr>
            <p:nvPr/>
          </p:nvPicPr>
          <p:blipFill>
            <a:blip r:embed="rId11"/>
            <a:stretch>
              <a:fillRect/>
            </a:stretch>
          </p:blipFill>
          <p:spPr>
            <a:xfrm>
              <a:off x="7320136" y="6309320"/>
              <a:ext cx="2592288" cy="308744"/>
            </a:xfrm>
            <a:prstGeom prst="rect">
              <a:avLst/>
            </a:prstGeom>
            <a:ln>
              <a:solidFill>
                <a:schemeClr val="tx1"/>
              </a:solidFill>
            </a:ln>
          </p:spPr>
        </p:pic>
        <p:sp>
          <p:nvSpPr>
            <p:cNvPr id="10" name="TextBox 9"/>
            <p:cNvSpPr txBox="1"/>
            <p:nvPr/>
          </p:nvSpPr>
          <p:spPr>
            <a:xfrm>
              <a:off x="8112224" y="6093296"/>
              <a:ext cx="864096" cy="369332"/>
            </a:xfrm>
            <a:prstGeom prst="rect">
              <a:avLst/>
            </a:prstGeom>
            <a:noFill/>
          </p:spPr>
          <p:txBody>
            <a:bodyPr wrap="square" rtlCol="0">
              <a:spAutoFit/>
            </a:bodyPr>
            <a:lstStyle/>
            <a:p>
              <a:r>
                <a:rPr lang="en-US" altLang="zh-TW" dirty="0" smtClean="0">
                  <a:solidFill>
                    <a:srgbClr val="FF0000"/>
                  </a:solidFill>
                </a:rPr>
                <a:t>!!</a:t>
              </a:r>
              <a:endParaRPr lang="zh-TW" altLang="en-US" dirty="0">
                <a:solidFill>
                  <a:srgbClr val="FF0000"/>
                </a:solidFill>
              </a:endParaRPr>
            </a:p>
          </p:txBody>
        </p:sp>
      </p:grpSp>
    </p:spTree>
    <p:extLst>
      <p:ext uri="{BB962C8B-B14F-4D97-AF65-F5344CB8AC3E}">
        <p14:creationId xmlns:p14="http://schemas.microsoft.com/office/powerpoint/2010/main" val="19177930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System of </a:t>
            </a:r>
            <a:r>
              <a:rPr lang="en-US" altLang="zh-TW" dirty="0"/>
              <a:t>l</a:t>
            </a:r>
            <a:r>
              <a:rPr lang="en-US" altLang="zh-TW" dirty="0" smtClean="0"/>
              <a:t>inear equations: traffic flows</a:t>
            </a:r>
            <a:endParaRPr lang="zh-TW" altLang="en-US" dirty="0"/>
          </a:p>
        </p:txBody>
      </p:sp>
      <mc:AlternateContent xmlns:mc="http://schemas.openxmlformats.org/markup-compatibility/2006" xmlns:a14="http://schemas.microsoft.com/office/drawing/2010/main">
        <mc:Choice Requires="a14">
          <p:sp>
            <p:nvSpPr>
              <p:cNvPr id="4" name="TextBox 3"/>
              <p:cNvSpPr txBox="1"/>
              <p:nvPr/>
            </p:nvSpPr>
            <p:spPr>
              <a:xfrm>
                <a:off x="3647728" y="2492896"/>
                <a:ext cx="4156907" cy="400110"/>
              </a:xfrm>
              <a:prstGeom prst="rect">
                <a:avLst/>
              </a:prstGeom>
              <a:solidFill>
                <a:schemeClr val="accent1">
                  <a:lumMod val="60000"/>
                  <a:lumOff val="40000"/>
                </a:schemeClr>
              </a:solidFill>
            </p:spPr>
            <p:txBody>
              <a:bodyPr wrap="none" rtlCol="0">
                <a:spAutoFit/>
              </a:bodyPr>
              <a:lstStyle/>
              <a:p>
                <a:r>
                  <a:rPr lang="en-US" altLang="zh-TW" sz="2000" dirty="0" smtClean="0"/>
                  <a:t>With given</a:t>
                </a:r>
                <a:r>
                  <a:rPr lang="en-US" altLang="zh-TW" sz="2000" b="0" dirty="0" smtClean="0"/>
                  <a:t> </a:t>
                </a:r>
                <a14:m>
                  <m:oMath xmlns:m="http://schemas.openxmlformats.org/officeDocument/2006/math">
                    <m:sSub>
                      <m:sSubPr>
                        <m:ctrlPr>
                          <a:rPr lang="en-US" altLang="zh-TW" sz="2000" i="1" smtClean="0">
                            <a:solidFill>
                              <a:srgbClr val="FF0000"/>
                            </a:solidFill>
                            <a:latin typeface="Cambria Math" panose="02040503050406030204" pitchFamily="18" charset="0"/>
                          </a:rPr>
                        </m:ctrlPr>
                      </m:sSubPr>
                      <m:e>
                        <m:r>
                          <m:rPr>
                            <m:sty m:val="p"/>
                          </m:rPr>
                          <a:rPr lang="en-US" altLang="zh-TW" sz="2000">
                            <a:solidFill>
                              <a:srgbClr val="FF0000"/>
                            </a:solidFill>
                            <a:latin typeface="Cambria Math" panose="02040503050406030204" pitchFamily="18" charset="0"/>
                          </a:rPr>
                          <m:t>x</m:t>
                        </m:r>
                      </m:e>
                      <m:sub>
                        <m:r>
                          <a:rPr lang="en-US" altLang="zh-TW" sz="2000">
                            <a:solidFill>
                              <a:srgbClr val="FF0000"/>
                            </a:solidFill>
                            <a:latin typeface="Cambria Math" panose="02040503050406030204" pitchFamily="18" charset="0"/>
                          </a:rPr>
                          <m:t>4</m:t>
                        </m:r>
                      </m:sub>
                    </m:sSub>
                    <m:r>
                      <a:rPr lang="en-US" altLang="zh-TW" sz="2000">
                        <a:solidFill>
                          <a:srgbClr val="FF0000"/>
                        </a:solidFill>
                        <a:latin typeface="Cambria Math" panose="02040503050406030204" pitchFamily="18" charset="0"/>
                      </a:rPr>
                      <m:t>=</m:t>
                    </m:r>
                    <m:r>
                      <a:rPr lang="en-US" altLang="zh-TW" sz="2000" b="0" i="1" smtClean="0">
                        <a:solidFill>
                          <a:srgbClr val="FF0000"/>
                        </a:solidFill>
                        <a:latin typeface="Cambria Math" panose="02040503050406030204" pitchFamily="18" charset="0"/>
                      </a:rPr>
                      <m:t>100</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b="0" i="1" smtClean="0">
                            <a:latin typeface="Cambria Math" panose="02040503050406030204" pitchFamily="18" charset="0"/>
                          </a:rPr>
                          <m:t>1</m:t>
                        </m:r>
                      </m:sub>
                    </m:sSub>
                    <m:r>
                      <a:rPr lang="en-US" altLang="zh-TW" sz="2000" b="0" i="0" smtClean="0">
                        <a:latin typeface="Cambria Math" panose="02040503050406030204" pitchFamily="18" charset="0"/>
                      </a:rPr>
                      <m:t>,</m:t>
                    </m:r>
                    <m:sSub>
                      <m:sSubPr>
                        <m:ctrlPr>
                          <a:rPr lang="en-US" altLang="zh-TW" sz="2000" b="0" i="1" smtClean="0">
                            <a:latin typeface="Cambria Math" panose="02040503050406030204" pitchFamily="18" charset="0"/>
                          </a:rPr>
                        </m:ctrlPr>
                      </m:sSubPr>
                      <m:e>
                        <m:r>
                          <m:rPr>
                            <m:sty m:val="p"/>
                          </m:rPr>
                          <a:rPr lang="en-US" altLang="zh-TW" sz="2000" b="0" i="0" smtClean="0">
                            <a:latin typeface="Cambria Math" panose="02040503050406030204" pitchFamily="18" charset="0"/>
                          </a:rPr>
                          <m:t>x</m:t>
                        </m:r>
                      </m:e>
                      <m:sub>
                        <m:r>
                          <a:rPr lang="en-US" altLang="zh-TW" sz="2000" b="0" i="0" smtClean="0">
                            <a:latin typeface="Cambria Math" panose="02040503050406030204" pitchFamily="18" charset="0"/>
                          </a:rPr>
                          <m:t>2</m:t>
                        </m:r>
                      </m:sub>
                    </m:sSub>
                    <m:r>
                      <a:rPr lang="en-US" altLang="zh-TW" sz="2000" b="0" i="0" smtClean="0">
                        <a:latin typeface="Cambria Math" panose="02040503050406030204" pitchFamily="18" charset="0"/>
                      </a:rPr>
                      <m:t>,</m:t>
                    </m:r>
                    <m:sSub>
                      <m:sSubPr>
                        <m:ctrlPr>
                          <a:rPr lang="en-US" altLang="zh-TW" sz="2000" b="0" i="1" smtClean="0">
                            <a:latin typeface="Cambria Math" panose="02040503050406030204" pitchFamily="18" charset="0"/>
                          </a:rPr>
                        </m:ctrlPr>
                      </m:sSubPr>
                      <m:e>
                        <m:r>
                          <m:rPr>
                            <m:sty m:val="p"/>
                          </m:rPr>
                          <a:rPr lang="en-US" altLang="zh-TW" sz="2000" b="0" i="0" smtClean="0">
                            <a:latin typeface="Cambria Math" panose="02040503050406030204" pitchFamily="18" charset="0"/>
                          </a:rPr>
                          <m:t>x</m:t>
                        </m:r>
                      </m:e>
                      <m:sub>
                        <m:r>
                          <a:rPr lang="en-US" altLang="zh-TW" sz="2000" b="0" i="0" smtClean="0">
                            <a:latin typeface="Cambria Math" panose="02040503050406030204" pitchFamily="18" charset="0"/>
                          </a:rPr>
                          <m:t>3</m:t>
                        </m:r>
                      </m:sub>
                    </m:sSub>
                    <m:r>
                      <a:rPr lang="en-US" altLang="zh-TW" sz="2000" b="0" i="0" smtClean="0">
                        <a:latin typeface="Cambria Math" panose="02040503050406030204" pitchFamily="18" charset="0"/>
                      </a:rPr>
                      <m:t>=?</m:t>
                    </m:r>
                  </m:oMath>
                </a14:m>
                <a:endParaRPr lang="zh-TW" alt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3647728" y="2492896"/>
                <a:ext cx="4156907" cy="400110"/>
              </a:xfrm>
              <a:prstGeom prst="rect">
                <a:avLst/>
              </a:prstGeom>
              <a:blipFill>
                <a:blip r:embed="rId3"/>
                <a:stretch>
                  <a:fillRect l="-1466" t="-10606" b="-24242"/>
                </a:stretch>
              </a:blipFill>
            </p:spPr>
            <p:txBody>
              <a:bodyPr/>
              <a:lstStyle/>
              <a:p>
                <a:r>
                  <a:rPr lang="zh-TW" altLang="en-US">
                    <a:noFill/>
                  </a:rPr>
                  <a:t> </a:t>
                </a:r>
              </a:p>
            </p:txBody>
          </p:sp>
        </mc:Fallback>
      </mc:AlternateContent>
      <p:sp>
        <p:nvSpPr>
          <p:cNvPr id="5" name="TextBox 4"/>
          <p:cNvSpPr txBox="1"/>
          <p:nvPr/>
        </p:nvSpPr>
        <p:spPr>
          <a:xfrm>
            <a:off x="838200" y="1445017"/>
            <a:ext cx="8950014" cy="369332"/>
          </a:xfrm>
          <a:prstGeom prst="rect">
            <a:avLst/>
          </a:prstGeom>
          <a:noFill/>
        </p:spPr>
        <p:txBody>
          <a:bodyPr wrap="none" rtlCol="0">
            <a:spAutoFit/>
          </a:bodyPr>
          <a:lstStyle/>
          <a:p>
            <a:r>
              <a:rPr lang="en-US" altLang="zh-TW" dirty="0" smtClean="0"/>
              <a:t>Ref: Ch1 “Linear Algebra with Applications”, Steven J. Leon, 9</a:t>
            </a:r>
            <a:r>
              <a:rPr lang="en-US" altLang="zh-TW" baseline="30000" dirty="0" smtClean="0"/>
              <a:t>th</a:t>
            </a:r>
            <a:r>
              <a:rPr lang="en-US" altLang="zh-TW" dirty="0" smtClean="0"/>
              <a:t> ed., Pearson Education Limited.</a:t>
            </a:r>
            <a:endParaRPr lang="zh-TW" altLang="en-US" dirty="0"/>
          </a:p>
        </p:txBody>
      </p:sp>
      <p:sp>
        <p:nvSpPr>
          <p:cNvPr id="8" name="TextBox 7"/>
          <p:cNvSpPr txBox="1"/>
          <p:nvPr/>
        </p:nvSpPr>
        <p:spPr>
          <a:xfrm>
            <a:off x="3719736" y="2060848"/>
            <a:ext cx="2497062" cy="338554"/>
          </a:xfrm>
          <a:prstGeom prst="rect">
            <a:avLst/>
          </a:prstGeom>
          <a:solidFill>
            <a:schemeClr val="accent1">
              <a:lumMod val="60000"/>
              <a:lumOff val="40000"/>
            </a:schemeClr>
          </a:solidFill>
        </p:spPr>
        <p:txBody>
          <a:bodyPr wrap="square" rtlCol="0">
            <a:spAutoFit/>
          </a:bodyPr>
          <a:lstStyle/>
          <a:p>
            <a:r>
              <a:rPr lang="en-US" altLang="en-US" sz="1600" b="1" kern="1200" dirty="0" smtClean="0">
                <a:solidFill>
                  <a:schemeClr val="tx1"/>
                </a:solidFill>
                <a:latin typeface="+mn-lt"/>
                <a:ea typeface="+mn-ea"/>
                <a:cs typeface="+mn-cs"/>
              </a:rPr>
              <a:t>Exercise_traffic-flow-1:</a:t>
            </a:r>
            <a:endParaRPr lang="en-US" altLang="en-US" sz="1600" b="1" kern="1200" dirty="0">
              <a:solidFill>
                <a:schemeClr val="tx1"/>
              </a:solidFill>
              <a:latin typeface="+mn-lt"/>
              <a:ea typeface="+mn-ea"/>
              <a:cs typeface="+mn-cs"/>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228821917"/>
              </p:ext>
            </p:extLst>
          </p:nvPr>
        </p:nvGraphicFramePr>
        <p:xfrm>
          <a:off x="5231904" y="3140968"/>
          <a:ext cx="5846763" cy="1341437"/>
        </p:xfrm>
        <a:graphic>
          <a:graphicData uri="http://schemas.openxmlformats.org/presentationml/2006/ole">
            <mc:AlternateContent xmlns:mc="http://schemas.openxmlformats.org/markup-compatibility/2006">
              <mc:Choice xmlns:v="urn:schemas-microsoft-com:vml" Requires="v">
                <p:oleObj spid="_x0000_s3234" name="Equation" r:id="rId4" imgW="3987720" imgH="914400" progId="Equation.DSMT4">
                  <p:embed/>
                </p:oleObj>
              </mc:Choice>
              <mc:Fallback>
                <p:oleObj name="Equation" r:id="rId4" imgW="3987720" imgH="914400" progId="Equation.DSMT4">
                  <p:embed/>
                  <p:pic>
                    <p:nvPicPr>
                      <p:cNvPr id="12" name="Object 11"/>
                      <p:cNvPicPr/>
                      <p:nvPr/>
                    </p:nvPicPr>
                    <p:blipFill>
                      <a:blip r:embed="rId5"/>
                      <a:stretch>
                        <a:fillRect/>
                      </a:stretch>
                    </p:blipFill>
                    <p:spPr>
                      <a:xfrm>
                        <a:off x="5231904" y="3140968"/>
                        <a:ext cx="5846763" cy="1341437"/>
                      </a:xfrm>
                      <a:prstGeom prst="rect">
                        <a:avLst/>
                      </a:prstGeom>
                      <a:solidFill>
                        <a:schemeClr val="bg1"/>
                      </a:solidFill>
                    </p:spPr>
                  </p:pic>
                </p:oleObj>
              </mc:Fallback>
            </mc:AlternateContent>
          </a:graphicData>
        </a:graphic>
      </p:graphicFrame>
      <p:pic>
        <p:nvPicPr>
          <p:cNvPr id="6" name="Picture 5"/>
          <p:cNvPicPr>
            <a:picLocks noChangeAspect="1"/>
          </p:cNvPicPr>
          <p:nvPr/>
        </p:nvPicPr>
        <p:blipFill>
          <a:blip r:embed="rId6"/>
          <a:stretch>
            <a:fillRect/>
          </a:stretch>
        </p:blipFill>
        <p:spPr>
          <a:xfrm>
            <a:off x="767408" y="4797152"/>
            <a:ext cx="5298753" cy="1834380"/>
          </a:xfrm>
          <a:prstGeom prst="rect">
            <a:avLst/>
          </a:prstGeom>
          <a:ln>
            <a:solidFill>
              <a:schemeClr val="tx1"/>
            </a:solidFill>
          </a:ln>
        </p:spPr>
      </p:pic>
      <p:pic>
        <p:nvPicPr>
          <p:cNvPr id="7" name="Picture 6"/>
          <p:cNvPicPr>
            <a:picLocks noChangeAspect="1"/>
          </p:cNvPicPr>
          <p:nvPr/>
        </p:nvPicPr>
        <p:blipFill>
          <a:blip r:embed="rId7"/>
          <a:stretch>
            <a:fillRect/>
          </a:stretch>
        </p:blipFill>
        <p:spPr>
          <a:xfrm>
            <a:off x="6456040" y="5157192"/>
            <a:ext cx="4234235" cy="1433904"/>
          </a:xfrm>
          <a:prstGeom prst="rect">
            <a:avLst/>
          </a:prstGeom>
          <a:ln>
            <a:solidFill>
              <a:schemeClr val="tx1"/>
            </a:solidFill>
          </a:ln>
        </p:spPr>
      </p:pic>
      <p:grpSp>
        <p:nvGrpSpPr>
          <p:cNvPr id="16" name="Group 15"/>
          <p:cNvGrpSpPr/>
          <p:nvPr/>
        </p:nvGrpSpPr>
        <p:grpSpPr>
          <a:xfrm>
            <a:off x="6232475" y="3933056"/>
            <a:ext cx="5846344" cy="1027857"/>
            <a:chOff x="6232475" y="3933056"/>
            <a:chExt cx="5846344" cy="1027857"/>
          </a:xfrm>
        </p:grpSpPr>
        <p:sp>
          <p:nvSpPr>
            <p:cNvPr id="13" name="TextBox 12"/>
            <p:cNvSpPr txBox="1"/>
            <p:nvPr/>
          </p:nvSpPr>
          <p:spPr>
            <a:xfrm>
              <a:off x="6232475" y="4653136"/>
              <a:ext cx="5846344" cy="307777"/>
            </a:xfrm>
            <a:prstGeom prst="rect">
              <a:avLst/>
            </a:prstGeom>
            <a:solidFill>
              <a:schemeClr val="bg1"/>
            </a:solidFill>
            <a:ln>
              <a:solidFill>
                <a:srgbClr val="FF0000"/>
              </a:solidFill>
            </a:ln>
          </p:spPr>
          <p:txBody>
            <a:bodyPr wrap="none" rtlCol="0">
              <a:spAutoFit/>
            </a:bodyPr>
            <a:lstStyle/>
            <a:p>
              <a:r>
                <a:rPr lang="en-US" altLang="zh-TW" sz="1400" i="1" dirty="0" smtClean="0">
                  <a:solidFill>
                    <a:srgbClr val="FF0000"/>
                  </a:solidFill>
                </a:rPr>
                <a:t>In this way, the solution can be found but partially with your hands !!</a:t>
              </a:r>
              <a:endParaRPr lang="zh-TW" altLang="en-US" sz="1400" i="1" dirty="0">
                <a:solidFill>
                  <a:srgbClr val="FF0000"/>
                </a:solidFill>
              </a:endParaRPr>
            </a:p>
          </p:txBody>
        </p:sp>
        <p:cxnSp>
          <p:nvCxnSpPr>
            <p:cNvPr id="15" name="Straight Arrow Connector 14"/>
            <p:cNvCxnSpPr>
              <a:stCxn id="13" idx="0"/>
            </p:cNvCxnSpPr>
            <p:nvPr/>
          </p:nvCxnSpPr>
          <p:spPr>
            <a:xfrm flipH="1" flipV="1">
              <a:off x="8576565" y="3933056"/>
              <a:ext cx="579082" cy="720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127448" y="2204865"/>
            <a:ext cx="1937247" cy="2160240"/>
            <a:chOff x="1127448" y="2204865"/>
            <a:chExt cx="1937247" cy="2160240"/>
          </a:xfrm>
        </p:grpSpPr>
        <p:pic>
          <p:nvPicPr>
            <p:cNvPr id="3" name="Picture 2"/>
            <p:cNvPicPr>
              <a:picLocks noChangeAspect="1" noChangeArrowheads="1"/>
            </p:cNvPicPr>
            <p:nvPr/>
          </p:nvPicPr>
          <p:blipFill>
            <a:blip r:embed="rId8" cstate="print"/>
            <a:srcRect/>
            <a:stretch>
              <a:fillRect/>
            </a:stretch>
          </p:blipFill>
          <p:spPr bwMode="auto">
            <a:xfrm>
              <a:off x="1127448" y="2204865"/>
              <a:ext cx="1937247" cy="2160240"/>
            </a:xfrm>
            <a:prstGeom prst="rect">
              <a:avLst/>
            </a:prstGeom>
            <a:noFill/>
            <a:ln w="9525" cap="flat" cmpd="sng" algn="ctr">
              <a:noFill/>
              <a:prstDash val="solid"/>
              <a:miter lim="800000"/>
              <a:headEnd/>
              <a:tailEnd/>
            </a:ln>
          </p:spPr>
        </p:pic>
        <mc:AlternateContent xmlns:mc="http://schemas.openxmlformats.org/markup-compatibility/2006" xmlns:a14="http://schemas.microsoft.com/office/drawing/2010/main">
          <mc:Choice Requires="a14">
            <p:sp>
              <p:nvSpPr>
                <p:cNvPr id="9" name="TextBox 8"/>
                <p:cNvSpPr txBox="1"/>
                <p:nvPr/>
              </p:nvSpPr>
              <p:spPr>
                <a:xfrm>
                  <a:off x="2135560" y="3212976"/>
                  <a:ext cx="648072" cy="230832"/>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900" b="0" i="1" smtClean="0">
                                <a:solidFill>
                                  <a:srgbClr val="FF0000"/>
                                </a:solidFill>
                                <a:latin typeface="Cambria Math" panose="02040503050406030204" pitchFamily="18" charset="0"/>
                              </a:rPr>
                            </m:ctrlPr>
                          </m:sSubPr>
                          <m:e>
                            <m:r>
                              <a:rPr lang="en-US" altLang="zh-TW" sz="900" b="0" i="1" smtClean="0">
                                <a:solidFill>
                                  <a:srgbClr val="FF0000"/>
                                </a:solidFill>
                                <a:latin typeface="Cambria Math" panose="02040503050406030204" pitchFamily="18" charset="0"/>
                              </a:rPr>
                              <m:t>𝑥</m:t>
                            </m:r>
                          </m:e>
                          <m:sub>
                            <m:r>
                              <a:rPr lang="en-US" altLang="zh-TW" sz="900" b="0" i="1" smtClean="0">
                                <a:solidFill>
                                  <a:srgbClr val="FF0000"/>
                                </a:solidFill>
                                <a:latin typeface="Cambria Math" panose="02040503050406030204" pitchFamily="18" charset="0"/>
                              </a:rPr>
                              <m:t>4</m:t>
                            </m:r>
                          </m:sub>
                        </m:sSub>
                        <m:r>
                          <a:rPr lang="en-US" altLang="zh-TW" sz="900" b="0" i="1" smtClean="0">
                            <a:solidFill>
                              <a:srgbClr val="FF0000"/>
                            </a:solidFill>
                            <a:latin typeface="Cambria Math" panose="02040503050406030204" pitchFamily="18" charset="0"/>
                          </a:rPr>
                          <m:t>=100</m:t>
                        </m:r>
                      </m:oMath>
                    </m:oMathPara>
                  </a14:m>
                  <a:endParaRPr lang="zh-TW" altLang="en-US" sz="9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135560" y="3212976"/>
                  <a:ext cx="648072" cy="230832"/>
                </a:xfrm>
                <a:prstGeom prst="rect">
                  <a:avLst/>
                </a:prstGeom>
                <a:blipFill>
                  <a:blip r:embed="rId9"/>
                  <a:stretch>
                    <a:fillRect/>
                  </a:stretch>
                </a:blipFill>
                <a:ln>
                  <a:solidFill>
                    <a:srgbClr val="FF0000"/>
                  </a:solidFill>
                </a:ln>
              </p:spPr>
              <p:txBody>
                <a:bodyPr/>
                <a:lstStyle/>
                <a:p>
                  <a:r>
                    <a:rPr lang="zh-TW" altLang="en-US">
                      <a:noFill/>
                    </a:rPr>
                    <a:t> </a:t>
                  </a:r>
                </a:p>
              </p:txBody>
            </p:sp>
          </mc:Fallback>
        </mc:AlternateContent>
      </p:grpSp>
    </p:spTree>
    <p:extLst>
      <p:ext uri="{BB962C8B-B14F-4D97-AF65-F5344CB8AC3E}">
        <p14:creationId xmlns:p14="http://schemas.microsoft.com/office/powerpoint/2010/main" val="165739311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30184</TotalTime>
  <Words>2983</Words>
  <Application>Microsoft Office PowerPoint</Application>
  <PresentationFormat>Widescreen</PresentationFormat>
  <Paragraphs>282</Paragraphs>
  <Slides>37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微軟正黑體</vt:lpstr>
      <vt:lpstr>Arial</vt:lpstr>
      <vt:lpstr>Cambria Math</vt:lpstr>
      <vt:lpstr>Times New Roman</vt:lpstr>
      <vt:lpstr>Trebuchet MS</vt:lpstr>
      <vt:lpstr>Wingdings</vt:lpstr>
      <vt:lpstr>Wingdings 3</vt:lpstr>
      <vt:lpstr>Facet</vt:lpstr>
      <vt:lpstr>Equation</vt:lpstr>
      <vt:lpstr>Systems of Linear Equations</vt:lpstr>
      <vt:lpstr>System of linear equations: traffic flows</vt:lpstr>
      <vt:lpstr>Linear systems</vt:lpstr>
      <vt:lpstr>System of linear equations: traffic flows</vt:lpstr>
      <vt:lpstr>Solving a linear equation system using Python/Numpy: linalg.solve()</vt:lpstr>
      <vt:lpstr>Uniqueness of Solution</vt:lpstr>
      <vt:lpstr>Solving a Linear equation system with singular matrix !?</vt:lpstr>
      <vt:lpstr>Singular matrix</vt:lpstr>
      <vt:lpstr>System of linear equations: traffic flows</vt:lpstr>
      <vt:lpstr>System of linear equations: traffic flows</vt:lpstr>
      <vt:lpstr>Solving linear systems: Gaussian elimination &amp; back substitution</vt:lpstr>
      <vt:lpstr>History of G.E.</vt:lpstr>
      <vt:lpstr>Gaussian elimination method</vt:lpstr>
      <vt:lpstr>Gaussian elimination method: algorithm</vt:lpstr>
      <vt:lpstr>GE &amp; BS : step-by-step derivation </vt:lpstr>
      <vt:lpstr>GE: code  </vt:lpstr>
      <vt:lpstr>HW: write a GE code to make …</vt:lpstr>
      <vt:lpstr>Back substitution</vt:lpstr>
      <vt:lpstr>BS : step-by-step derivation </vt:lpstr>
      <vt:lpstr>BS: code  </vt:lpstr>
      <vt:lpstr>GE + BS: code  </vt:lpstr>
      <vt:lpstr>Conditioning</vt:lpstr>
      <vt:lpstr>Conditioning: an ill-conditioned example</vt:lpstr>
      <vt:lpstr>Problem: Electric circuit</vt:lpstr>
      <vt:lpstr>Transfer matrix</vt:lpstr>
      <vt:lpstr>Transfer matrix: Marital population analysis</vt:lpstr>
      <vt:lpstr>Numpy: matrix power</vt:lpstr>
      <vt:lpstr>Matrix power</vt:lpstr>
      <vt:lpstr>Transfer matrix: Example 1</vt:lpstr>
      <vt:lpstr>Vertical-cavity surface-emitting laser (VCSEL)</vt:lpstr>
      <vt:lpstr>Single dielectric interface: the boundary conditions</vt:lpstr>
      <vt:lpstr>Single dielectric interface : the transfer matrix (TE-waves)</vt:lpstr>
      <vt:lpstr>Single dielectric interface : the transfer matrix (…continued)</vt:lpstr>
      <vt:lpstr>A pair of dielectric layers : the transfer matrix (…continued)</vt:lpstr>
      <vt:lpstr>Multiple pairs of dielectric layers : the transfer matrix (…continued)</vt:lpstr>
      <vt:lpstr>Example: reflectance of DBR</vt:lpstr>
      <vt:lpstr>Problem: DBR with smooth interface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of Linear Equations</dc:title>
  <dc:creator>Shun-Jen Cheng</dc:creator>
  <cp:lastModifiedBy>Shun-Jen Cheng</cp:lastModifiedBy>
  <cp:revision>235</cp:revision>
  <dcterms:created xsi:type="dcterms:W3CDTF">2019-08-23T23:56:00Z</dcterms:created>
  <dcterms:modified xsi:type="dcterms:W3CDTF">2021-03-03T12:42:35Z</dcterms:modified>
</cp:coreProperties>
</file>